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62" r:id="rId3"/>
    <p:sldId id="455" r:id="rId5"/>
    <p:sldId id="794" r:id="rId6"/>
    <p:sldId id="796" r:id="rId7"/>
    <p:sldId id="795" r:id="rId8"/>
    <p:sldId id="797" r:id="rId9"/>
    <p:sldId id="798" r:id="rId10"/>
    <p:sldId id="829" r:id="rId11"/>
    <p:sldId id="830" r:id="rId12"/>
    <p:sldId id="714" r:id="rId13"/>
    <p:sldId id="833" r:id="rId14"/>
    <p:sldId id="832" r:id="rId15"/>
    <p:sldId id="834" r:id="rId16"/>
    <p:sldId id="811" r:id="rId17"/>
    <p:sldId id="812" r:id="rId18"/>
    <p:sldId id="813" r:id="rId19"/>
    <p:sldId id="814" r:id="rId20"/>
    <p:sldId id="815" r:id="rId21"/>
    <p:sldId id="816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828" r:id="rId34"/>
    <p:sldId id="805" r:id="rId35"/>
    <p:sldId id="806" r:id="rId36"/>
    <p:sldId id="807" r:id="rId37"/>
    <p:sldId id="808" r:id="rId38"/>
    <p:sldId id="809" r:id="rId39"/>
    <p:sldId id="810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xt" id="{FE1856D5-4AE8-46B8-98EE-7F25A0D5C373}">
          <p14:sldIdLst>
            <p14:sldId id="462"/>
            <p14:sldId id="455"/>
            <p14:sldId id="794"/>
            <p14:sldId id="796"/>
            <p14:sldId id="795"/>
            <p14:sldId id="797"/>
            <p14:sldId id="798"/>
            <p14:sldId id="829"/>
            <p14:sldId id="830"/>
            <p14:sldId id="714"/>
            <p14:sldId id="833"/>
            <p14:sldId id="832"/>
            <p14:sldId id="834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05"/>
            <p14:sldId id="806"/>
            <p14:sldId id="807"/>
            <p14:sldId id="808"/>
            <p14:sldId id="809"/>
            <p14:sldId id="810"/>
          </p14:sldIdLst>
        </p14:section>
        <p14:section name="Backup" id="{7C223491-4607-439E-91D9-27CC18838FE3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卓远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0000"/>
    <a:srgbClr val="FABE79"/>
    <a:srgbClr val="82B0D4"/>
    <a:srgbClr val="EDEDED"/>
    <a:srgbClr val="FFD241"/>
    <a:srgbClr val="FFF2CC"/>
    <a:srgbClr val="F4CCCC"/>
    <a:srgbClr val="EFEFEF"/>
    <a:srgbClr val="E06666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1" autoAdjust="0"/>
  </p:normalViewPr>
  <p:slideViewPr>
    <p:cSldViewPr snapToGrid="0">
      <p:cViewPr>
        <p:scale>
          <a:sx n="100" d="100"/>
          <a:sy n="100" d="100"/>
        </p:scale>
        <p:origin x="23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11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457200" fontAlgn="auto"/>
            <a:r>
              <a:rPr lang="en-US" altLang="zh-CN"/>
              <a:t>1. </a:t>
            </a:r>
            <a:r>
              <a:rPr lang="zh-CN" altLang="en-US"/>
              <a:t>我们现在考虑的场景是云上多模型多租户的大模型推理，我们认为</a:t>
            </a:r>
            <a:r>
              <a:rPr lang="en-US" altLang="zh-CN"/>
              <a:t>GPU sharing</a:t>
            </a:r>
            <a:r>
              <a:rPr lang="zh-CN" altLang="en-US"/>
              <a:t>是支持这种场景的关键技术，我们之前也讲了一些</a:t>
            </a:r>
            <a:r>
              <a:rPr lang="en-US" altLang="zh-CN"/>
              <a:t>GPU sharing</a:t>
            </a:r>
            <a:r>
              <a:rPr lang="zh-CN" altLang="en-US"/>
              <a:t>的技术，因为我们想基于</a:t>
            </a:r>
            <a:r>
              <a:rPr lang="en-US" altLang="zh-CN"/>
              <a:t>Serverless computing</a:t>
            </a:r>
            <a:r>
              <a:rPr lang="zh-CN" altLang="en-US"/>
              <a:t>的云环境去做，因此我们最近看了些在容器云上优化</a:t>
            </a:r>
            <a:r>
              <a:rPr lang="en-US" altLang="zh-CN"/>
              <a:t>GPU sharing</a:t>
            </a:r>
            <a:r>
              <a:rPr lang="zh-CN" altLang="en-US"/>
              <a:t>的一些工作，今天给两位老师进行一下汇报，结合上次老师们建议我们这次的内容会多一些如何使用</a:t>
            </a:r>
            <a:r>
              <a:rPr lang="en-US" altLang="zh-CN"/>
              <a:t>GPU</a:t>
            </a:r>
            <a:r>
              <a:rPr lang="zh-CN" altLang="en-US"/>
              <a:t>等系统实现上的内容。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对于每一种</a:t>
            </a:r>
            <a:r>
              <a:rPr lang="en-US" altLang="zh-CN"/>
              <a:t>batch</a:t>
            </a:r>
            <a:r>
              <a:rPr lang="zh-CN" altLang="en-US"/>
              <a:t>的可能性，计算</a:t>
            </a:r>
            <a:r>
              <a:rPr lang="en-US" altLang="zh-CN"/>
              <a:t>KV cache</a:t>
            </a:r>
            <a:r>
              <a:rPr lang="zh-CN" altLang="en-US"/>
              <a:t>的过程如右下图所示，计算</a:t>
            </a:r>
            <a:r>
              <a:rPr lang="en-US" altLang="zh-CN"/>
              <a:t>adapter</a:t>
            </a:r>
            <a:r>
              <a:rPr lang="zh-CN" altLang="en-US"/>
              <a:t>内存消耗的过程就是将上一步中每个请求到的</a:t>
            </a:r>
            <a:r>
              <a:rPr lang="en-US" altLang="zh-CN"/>
              <a:t>adapter</a:t>
            </a:r>
            <a:r>
              <a:rPr lang="zh-CN" altLang="en-US"/>
              <a:t>大小求和。这一个</a:t>
            </a:r>
            <a:r>
              <a:rPr lang="en-US" altLang="zh-CN"/>
              <a:t>design</a:t>
            </a:r>
            <a:r>
              <a:rPr lang="zh-CN" altLang="en-US"/>
              <a:t>的建模和算法部分非常详尽、标准。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对于每一种</a:t>
            </a:r>
            <a:r>
              <a:rPr lang="en-US" altLang="zh-CN"/>
              <a:t>batch</a:t>
            </a:r>
            <a:r>
              <a:rPr lang="zh-CN" altLang="en-US"/>
              <a:t>的可能性，计算</a:t>
            </a:r>
            <a:r>
              <a:rPr lang="en-US" altLang="zh-CN"/>
              <a:t>KV cache</a:t>
            </a:r>
            <a:r>
              <a:rPr lang="zh-CN" altLang="en-US"/>
              <a:t>的过程如右下图所示，计算</a:t>
            </a:r>
            <a:r>
              <a:rPr lang="en-US" altLang="zh-CN"/>
              <a:t>adapter</a:t>
            </a:r>
            <a:r>
              <a:rPr lang="zh-CN" altLang="en-US"/>
              <a:t>内存消耗的过程就是将上一步中每个请求到的</a:t>
            </a:r>
            <a:r>
              <a:rPr lang="en-US" altLang="zh-CN"/>
              <a:t>adapter</a:t>
            </a:r>
            <a:r>
              <a:rPr lang="zh-CN" altLang="en-US"/>
              <a:t>大小求和。这一个</a:t>
            </a:r>
            <a:r>
              <a:rPr lang="en-US" altLang="zh-CN"/>
              <a:t>design</a:t>
            </a:r>
            <a:r>
              <a:rPr lang="zh-CN" altLang="en-US"/>
              <a:t>的建模和算法部分非常详尽、标准。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这里介绍两种恢复机制，重计算使用计算资源较多，而</a:t>
            </a:r>
            <a:r>
              <a:rPr lang="en-US" altLang="zh-CN"/>
              <a:t>CPU-offload</a:t>
            </a:r>
            <a:r>
              <a:rPr lang="zh-CN" altLang="en-US"/>
              <a:t>使用存储和带宽资源较多，系统可以动态地选择当前开销影响较小的方式。</a:t>
            </a:r>
            <a:endParaRPr lang="en-US" altLang="zh-CN"/>
          </a:p>
          <a:p>
            <a:r>
              <a:rPr lang="zh-CN" altLang="en-US"/>
              <a:t>对这里的疑问：重新进入</a:t>
            </a:r>
            <a:r>
              <a:rPr lang="en-US" altLang="zh-CN"/>
              <a:t>scheduling</a:t>
            </a:r>
            <a:r>
              <a:rPr lang="zh-CN" altLang="en-US"/>
              <a:t>阶段就能避免下一次</a:t>
            </a:r>
            <a:r>
              <a:rPr lang="en-US" altLang="zh-CN"/>
              <a:t>scheduling</a:t>
            </a:r>
            <a:r>
              <a:rPr lang="zh-CN" altLang="en-US"/>
              <a:t>依然发生过短预测吗？文中并没有提到这一点。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457200" fontAlgn="auto"/>
            <a:r>
              <a:rPr lang="en-US" altLang="zh-CN"/>
              <a:t>1. </a:t>
            </a:r>
            <a:r>
              <a:rPr lang="zh-CN" altLang="en-US"/>
              <a:t>我们现在考虑的场景是云上多模型多租户的大模型推理，我们认为</a:t>
            </a:r>
            <a:r>
              <a:rPr lang="en-US" altLang="zh-CN"/>
              <a:t>GPU sharing</a:t>
            </a:r>
            <a:r>
              <a:rPr lang="zh-CN" altLang="en-US"/>
              <a:t>是支持这种场景的关键技术，我们之前也讲了一些</a:t>
            </a:r>
            <a:r>
              <a:rPr lang="en-US" altLang="zh-CN"/>
              <a:t>GPU sharing</a:t>
            </a:r>
            <a:r>
              <a:rPr lang="zh-CN" altLang="en-US"/>
              <a:t>的技术，因为我们想基于</a:t>
            </a:r>
            <a:r>
              <a:rPr lang="en-US" altLang="zh-CN"/>
              <a:t>Serverless computing</a:t>
            </a:r>
            <a:r>
              <a:rPr lang="zh-CN" altLang="en-US"/>
              <a:t>的云环境去做，因此我们最近看了些在容器云上优化</a:t>
            </a:r>
            <a:r>
              <a:rPr lang="en-US" altLang="zh-CN"/>
              <a:t>GPU sharing</a:t>
            </a:r>
            <a:r>
              <a:rPr lang="zh-CN" altLang="en-US"/>
              <a:t>的一些工作，今天给两位老师进行一下汇报，结合上次老师们建议我们这次的内容会多一些如何使用</a:t>
            </a:r>
            <a:r>
              <a:rPr lang="en-US" altLang="zh-CN"/>
              <a:t>GPU</a:t>
            </a:r>
            <a:r>
              <a:rPr lang="zh-CN" altLang="en-US"/>
              <a:t>等系统实现上的内容。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TODO: multi-tenant</a:t>
            </a:r>
            <a:r>
              <a:rPr lang="zh-CN" altLang="en-US"/>
              <a:t>与</a:t>
            </a:r>
            <a:r>
              <a:rPr lang="en-US" altLang="zh-CN"/>
              <a:t>multi-model</a:t>
            </a:r>
            <a:r>
              <a:rPr lang="zh-CN" altLang="en-US"/>
              <a:t>的区别？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TODO: multi-tenant</a:t>
            </a:r>
            <a:r>
              <a:rPr lang="zh-CN" altLang="en-US"/>
              <a:t>与</a:t>
            </a:r>
            <a:r>
              <a:rPr lang="en-US" altLang="zh-CN"/>
              <a:t>multi-model</a:t>
            </a:r>
            <a:r>
              <a:rPr lang="zh-CN" altLang="en-US"/>
              <a:t>的区别？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TODO: multi-tenant</a:t>
            </a:r>
            <a:r>
              <a:rPr lang="zh-CN" altLang="en-US"/>
              <a:t>与</a:t>
            </a:r>
            <a:r>
              <a:rPr lang="en-US" altLang="zh-CN"/>
              <a:t>multi-model</a:t>
            </a:r>
            <a:r>
              <a:rPr lang="zh-CN" altLang="en-US"/>
              <a:t>的区别？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TODO: multi-tenant</a:t>
            </a:r>
            <a:r>
              <a:rPr lang="zh-CN" altLang="en-US"/>
              <a:t>与</a:t>
            </a:r>
            <a:r>
              <a:rPr lang="en-US" altLang="zh-CN"/>
              <a:t>multi-model</a:t>
            </a:r>
            <a:r>
              <a:rPr lang="zh-CN" altLang="en-US"/>
              <a:t>的区别？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457200" fontAlgn="auto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当前最先进的</a:t>
            </a:r>
            <a:r>
              <a:rPr lang="en-US" altLang="zh-CN"/>
              <a:t>lora serving</a:t>
            </a:r>
            <a:r>
              <a:rPr lang="zh-CN" altLang="en-US"/>
              <a:t>技术是，对于从同一预训练模型</a:t>
            </a:r>
            <a:r>
              <a:rPr lang="en-US" altLang="zh-CN"/>
              <a:t>fine-tune</a:t>
            </a:r>
            <a:r>
              <a:rPr lang="zh-CN" altLang="en-US"/>
              <a:t>得到的</a:t>
            </a:r>
            <a:r>
              <a:rPr lang="en-US" altLang="zh-CN"/>
              <a:t>adapters</a:t>
            </a:r>
            <a:r>
              <a:rPr lang="zh-CN" altLang="en-US"/>
              <a:t>，在推理时共享预训练模型权重，而对不同的</a:t>
            </a:r>
            <a:r>
              <a:rPr lang="en-US" altLang="zh-CN"/>
              <a:t>adapter</a:t>
            </a:r>
            <a:r>
              <a:rPr lang="zh-CN" altLang="en-US"/>
              <a:t>请求分别计算，以节省显存资源和调度开销。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在推理之前预测请求的推理长度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对请求进行</a:t>
            </a:r>
            <a:r>
              <a:rPr lang="en-US" altLang="zh-CN"/>
              <a:t>schedule</a:t>
            </a:r>
            <a:r>
              <a:rPr lang="zh-CN" altLang="en-US"/>
              <a:t>，以使得下一个</a:t>
            </a:r>
            <a:r>
              <a:rPr lang="en-US" altLang="zh-CN"/>
              <a:t>batch</a:t>
            </a:r>
            <a:r>
              <a:rPr lang="zh-CN" altLang="en-US"/>
              <a:t>的</a:t>
            </a:r>
            <a:r>
              <a:rPr lang="en-US" altLang="zh-CN"/>
              <a:t>size</a:t>
            </a:r>
            <a:r>
              <a:rPr lang="zh-CN" altLang="en-US"/>
              <a:t>最大，同时满足</a:t>
            </a:r>
            <a:r>
              <a:rPr lang="en-US" altLang="zh-CN"/>
              <a:t>GPU memory</a:t>
            </a:r>
            <a:r>
              <a:rPr lang="zh-CN" altLang="en-US"/>
              <a:t>的限制（这里基于第</a:t>
            </a:r>
            <a:r>
              <a:rPr lang="en-US" altLang="zh-CN"/>
              <a:t>1</a:t>
            </a:r>
            <a:r>
              <a:rPr lang="zh-CN" altLang="en-US"/>
              <a:t>步中的请求预测长度来计算</a:t>
            </a:r>
            <a:r>
              <a:rPr lang="en-US" altLang="zh-CN"/>
              <a:t>kvcache</a:t>
            </a:r>
            <a:r>
              <a:rPr lang="zh-CN" altLang="en-US"/>
              <a:t>占据的空间）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在预测出错（过短）的时候完成错误修复，将其驱逐出</a:t>
            </a:r>
            <a:r>
              <a:rPr lang="en-US" altLang="zh-CN"/>
              <a:t>GPU</a:t>
            </a:r>
            <a:r>
              <a:rPr lang="zh-CN" altLang="en-US"/>
              <a:t>，放入</a:t>
            </a:r>
            <a:r>
              <a:rPr lang="en-US" altLang="zh-CN"/>
              <a:t>scheduler</a:t>
            </a:r>
            <a:r>
              <a:rPr lang="zh-CN" altLang="en-US"/>
              <a:t>中重新规划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对于每一种</a:t>
            </a:r>
            <a:r>
              <a:rPr lang="en-US" altLang="zh-CN"/>
              <a:t>batch</a:t>
            </a:r>
            <a:r>
              <a:rPr lang="zh-CN" altLang="en-US"/>
              <a:t>的可能性，计算</a:t>
            </a:r>
            <a:r>
              <a:rPr lang="en-US" altLang="zh-CN"/>
              <a:t>KV cache</a:t>
            </a:r>
            <a:r>
              <a:rPr lang="zh-CN" altLang="en-US"/>
              <a:t>的过程如右下图所示，计算</a:t>
            </a:r>
            <a:r>
              <a:rPr lang="en-US" altLang="zh-CN"/>
              <a:t>adapter</a:t>
            </a:r>
            <a:r>
              <a:rPr lang="zh-CN" altLang="en-US"/>
              <a:t>内存消耗的过程就是将上一步中每个请求到的</a:t>
            </a:r>
            <a:r>
              <a:rPr lang="en-US" altLang="zh-CN"/>
              <a:t>adapter</a:t>
            </a:r>
            <a:r>
              <a:rPr lang="zh-CN" altLang="en-US"/>
              <a:t>大小求和。这一个</a:t>
            </a:r>
            <a:r>
              <a:rPr lang="en-US" altLang="zh-CN"/>
              <a:t>design</a:t>
            </a:r>
            <a:r>
              <a:rPr lang="zh-CN" altLang="en-US"/>
              <a:t>的建模和算法部分非常详尽、标准。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Gill Sans MT" panose="020B05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 userDrawn="1">
            <p:ph type="title"/>
          </p:nvPr>
        </p:nvSpPr>
        <p:spPr>
          <a:xfrm>
            <a:off x="1227416" y="190032"/>
            <a:ext cx="10405785" cy="430887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>
              <a:defRPr lang="en-US" sz="28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l"/>
            <a:endParaRPr 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541867" y="685800"/>
            <a:ext cx="11091333" cy="0"/>
          </a:xfrm>
          <a:prstGeom prst="line">
            <a:avLst/>
          </a:prstGeom>
          <a:solidFill>
            <a:schemeClr val="accent1"/>
          </a:solidFill>
          <a:ln w="12700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灯片编号占位符 1"/>
          <p:cNvSpPr txBox="1"/>
          <p:nvPr userDrawn="1"/>
        </p:nvSpPr>
        <p:spPr>
          <a:xfrm>
            <a:off x="11633201" y="6515100"/>
            <a:ext cx="313783" cy="236538"/>
          </a:xfrm>
          <a:prstGeom prst="roundRect">
            <a:avLst>
              <a:gd name="adj" fmla="val 3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fld id="{3700298D-0D92-4BAD-A09B-BDA52E8803DB}" type="slidenum">
              <a:rPr lang="zh-CN" altLang="en-US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</a:fld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图形 6"/>
          <p:cNvSpPr/>
          <p:nvPr/>
        </p:nvSpPr>
        <p:spPr>
          <a:xfrm rot="5400000">
            <a:off x="591687" y="239681"/>
            <a:ext cx="298920" cy="331587"/>
          </a:xfrm>
          <a:custGeom>
            <a:avLst/>
            <a:gdLst>
              <a:gd name="connsiteX0" fmla="*/ 93773 w 236220"/>
              <a:gd name="connsiteY0" fmla="*/ 14114 h 213428"/>
              <a:gd name="connsiteX1" fmla="*/ 132034 w 236220"/>
              <a:gd name="connsiteY1" fmla="*/ 3710 h 213428"/>
              <a:gd name="connsiteX2" fmla="*/ 142438 w 236220"/>
              <a:gd name="connsiteY2" fmla="*/ 14114 h 213428"/>
              <a:gd name="connsiteX3" fmla="*/ 232507 w 236220"/>
              <a:gd name="connsiteY3" fmla="*/ 171472 h 213428"/>
              <a:gd name="connsiteX4" fmla="*/ 222090 w 236220"/>
              <a:gd name="connsiteY4" fmla="*/ 209729 h 213428"/>
              <a:gd name="connsiteX5" fmla="*/ 208174 w 236220"/>
              <a:gd name="connsiteY5" fmla="*/ 213429 h 213428"/>
              <a:gd name="connsiteX6" fmla="*/ 28036 w 236220"/>
              <a:gd name="connsiteY6" fmla="*/ 213429 h 213428"/>
              <a:gd name="connsiteX7" fmla="*/ -9 w 236220"/>
              <a:gd name="connsiteY7" fmla="*/ 185401 h 213428"/>
              <a:gd name="connsiteX8" fmla="*/ 3697 w 236220"/>
              <a:gd name="connsiteY8" fmla="*/ 171461 h 21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" h="213428">
                <a:moveTo>
                  <a:pt x="93773" y="14114"/>
                </a:moveTo>
                <a:cubicBezTo>
                  <a:pt x="101465" y="676"/>
                  <a:pt x="118595" y="-3982"/>
                  <a:pt x="132034" y="3710"/>
                </a:cubicBezTo>
                <a:cubicBezTo>
                  <a:pt x="136366" y="6190"/>
                  <a:pt x="139958" y="9782"/>
                  <a:pt x="142438" y="14114"/>
                </a:cubicBezTo>
                <a:lnTo>
                  <a:pt x="232507" y="171472"/>
                </a:lnTo>
                <a:cubicBezTo>
                  <a:pt x="240195" y="184913"/>
                  <a:pt x="235531" y="202041"/>
                  <a:pt x="222090" y="209729"/>
                </a:cubicBezTo>
                <a:cubicBezTo>
                  <a:pt x="217852" y="212153"/>
                  <a:pt x="213056" y="213428"/>
                  <a:pt x="208174" y="213429"/>
                </a:cubicBezTo>
                <a:lnTo>
                  <a:pt x="28036" y="213429"/>
                </a:lnTo>
                <a:cubicBezTo>
                  <a:pt x="12552" y="213434"/>
                  <a:pt x="-4" y="200885"/>
                  <a:pt x="-9" y="185401"/>
                </a:cubicBezTo>
                <a:cubicBezTo>
                  <a:pt x="-11" y="180511"/>
                  <a:pt x="1267" y="175705"/>
                  <a:pt x="3697" y="171461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54000" dist="1270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0" algn="ctr" defTabSz="914400" eaLnBrk="1" latinLnBrk="0" hangingPunct="1"/>
            <a:endParaRPr kumimoji="1" lang="zh-CN" altLang="en-US" sz="1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88797"/>
            <a:ext cx="10515600" cy="688515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rgbClr val="543795"/>
                </a:solidFill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en-US" altLang="zh-CN"/>
              <a:t>a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13837"/>
            <a:ext cx="10515600" cy="4963126"/>
          </a:xfrm>
        </p:spPr>
        <p:txBody>
          <a:bodyPr>
            <a:normAutofit/>
          </a:bodyPr>
          <a:lstStyle>
            <a:lvl1pPr>
              <a:buFont typeface="Wingdings" panose="05000000000000000000" charset="0"/>
              <a:buChar char="Ø"/>
              <a:defRPr sz="2800" b="0" baseline="0">
                <a:latin typeface="Gill Sans MT" panose="020B0502020104020203" pitchFamily="34" charset="0"/>
              </a:defRPr>
            </a:lvl1pPr>
            <a:lvl2pPr>
              <a:buSzPct val="100000"/>
              <a:buFont typeface="Arial" panose="020B0604020202020204" pitchFamily="34" charset="0"/>
              <a:buChar char="•"/>
              <a:defRPr sz="2400" b="0" baseline="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2pPr>
            <a:lvl3pPr marL="1257300" indent="-342900">
              <a:buSzPct val="50000"/>
              <a:buFont typeface="Wingdings" panose="05000000000000000000" charset="0"/>
              <a:buChar char="n"/>
              <a:defRPr sz="2400" b="0" baseline="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3pPr>
            <a:lvl4pPr>
              <a:defRPr sz="2000" b="1" baseline="0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000" b="1" baseline="0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en-US" altLang="zh-CN"/>
              <a:t>a</a:t>
            </a:r>
            <a:endParaRPr lang="zh-CN" altLang="en-US"/>
          </a:p>
          <a:p>
            <a:pPr lvl="1"/>
            <a:r>
              <a:rPr lang="en-US" altLang="zh-CN"/>
              <a:t>b</a:t>
            </a:r>
            <a:endParaRPr lang="en-US" altLang="zh-CN"/>
          </a:p>
          <a:p>
            <a:pPr lvl="2"/>
            <a:r>
              <a:rPr lang="en-US" altLang="zh-CN"/>
              <a:t>ddd</a:t>
            </a:r>
            <a:endParaRPr lang="zh-CN" altLang="en-US"/>
          </a:p>
          <a:p>
            <a:pPr lvl="2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6152"/>
            <a:ext cx="5181600" cy="4965192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6152"/>
            <a:ext cx="5181600" cy="4965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58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2161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45691"/>
            <a:ext cx="5157787" cy="4043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161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45691"/>
            <a:ext cx="5183188" cy="4043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a</a:t>
            </a:r>
            <a:endParaRPr lang="zh-CN" altLang="en-US"/>
          </a:p>
          <a:p>
            <a:pPr lvl="1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143AB-BB00-44EC-A70D-BD02C261FD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40000"/>
        <a:buFont typeface="Wingdings" panose="05000000000000000000" charset="0"/>
        <a:buChar char="p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8.png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345" y="1396365"/>
            <a:ext cx="11436350" cy="1381760"/>
          </a:xfrm>
        </p:spPr>
        <p:txBody>
          <a:bodyPr t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effectLst/>
              </a:rPr>
              <a:t>Part 1: Batching or GPU Sharing? </a:t>
            </a:r>
            <a:endParaRPr lang="en-US" sz="440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4350" y="3652520"/>
            <a:ext cx="6022340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Tao Li</a:t>
            </a:r>
            <a:endParaRPr lang="zh-CN" altLang="en-US" sz="3200">
              <a:latin typeface="Gill Sans MT" panose="020B0502020104020203" pitchFamily="34" charset="0"/>
              <a:ea typeface="微软雅黑" panose="020B0503020204020204" charset="-122"/>
              <a:cs typeface="Gill Sans MT" panose="020B0502020104020203" pitchFamily="34" charset="0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fld id="{BB962C8B-B14F-4D97-AF65-F5344CB8AC3E}" type="datetime1">
              <a:rPr lang="zh-CN" altLang="en-US" sz="2800">
                <a:latin typeface="Gill Sans MT" panose="020B0502020104020203" pitchFamily="34" charset="0"/>
                <a:cs typeface="Gill Sans MT" panose="020B0502020104020203" pitchFamily="34" charset="0"/>
              </a:rPr>
            </a:fld>
            <a:endParaRPr lang="zh-CN" altLang="en-US" sz="28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5720715"/>
            <a:ext cx="121920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Faster Transformer. https://github.com/NVIDIA/ FasterTransformer.</a:t>
            </a:r>
            <a:endParaRPr sz="17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vLLM: Efficient memory management for large language model serving with pagedattention. SOSP ’23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[4]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Sarathi-Serve: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Taming Throughput-Latency Tradeoff in LLM Inference with Sarathi-Serve. OSDI’24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92790" cy="2886075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Multiple LLMs serving</a:t>
            </a:r>
            <a:r>
              <a:rPr lang="en-US" altLang="zh-CN" baseline="30000">
                <a:solidFill>
                  <a:schemeClr val="tx1"/>
                </a:solidFill>
              </a:rPr>
              <a:t>[1,2,3,4,5]</a:t>
            </a:r>
            <a:endParaRPr lang="en-US" altLang="zh-CN" baseline="300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tx1"/>
                </a:solidFill>
              </a:rPr>
              <a:t>Bursty</a:t>
            </a:r>
            <a:r>
              <a:rPr lang="en-US" altLang="zh-CN">
                <a:solidFill>
                  <a:schemeClr val="tx1"/>
                </a:solidFill>
              </a:rPr>
              <a:t> workloads: real traffic observed by </a:t>
            </a:r>
            <a:r>
              <a:rPr lang="en-US" altLang="zh-CN" err="1">
                <a:solidFill>
                  <a:schemeClr val="tx1"/>
                </a:solidFill>
              </a:rPr>
              <a:t>ShangHai</a:t>
            </a:r>
            <a:r>
              <a:rPr lang="en-US" altLang="zh-CN">
                <a:solidFill>
                  <a:schemeClr val="tx1"/>
                </a:solidFill>
              </a:rPr>
              <a:t> AI Lab in 20 days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An example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 different models deployed on </a:t>
            </a:r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 nodes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3350" y="2167255"/>
            <a:ext cx="3642360" cy="1405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 understanding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0" y="5689600"/>
            <a:ext cx="1219200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400">
                <a:solidFill>
                  <a:schemeClr val="bg1">
                    <a:lumMod val="50000"/>
                  </a:schemeClr>
                </a:solidFill>
              </a:rPr>
              <a:t>MuxServe: Flexible Spatial-Temporal Multiplexing for Multiple LLM Serving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. ICML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’24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[2] ServerlessLLM: Low-Latency Serverless Inference for Large Language Models. OSDI’24</a:t>
            </a:r>
            <a:endParaRPr lang="en-US" altLang="zh-CN" sz="1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[3]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  <a:sym typeface="+mn-ea"/>
              </a:rPr>
              <a:t>dLoRA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: Dynamically Orchestrating Requests and Adapters for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  <a:sym typeface="+mn-ea"/>
              </a:rPr>
              <a:t>LoRA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 LLM Serving. OSDI’24</a:t>
            </a:r>
            <a:endParaRPr lang="en-US" altLang="zh-CN" sz="1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[4] 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AlpaServe: Statistical Multiplexing with Model Parallelism for Deep Learning Serving. OSDI’23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[5]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</a:rPr>
              <a:t>PetS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: A unified framework for Parameter-Efficient transformers serving. ATC’22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66845" y="4123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Node1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0515" y="4345305"/>
            <a:ext cx="508635" cy="2101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1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66845" y="4758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Node2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20515" y="4980305"/>
            <a:ext cx="508635" cy="2101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2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944745" y="4123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Node3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8415" y="4345305"/>
            <a:ext cx="508635" cy="21018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1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944745" y="4758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Node4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98415" y="4980305"/>
            <a:ext cx="508635" cy="21018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2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cxnSp>
        <p:nvCxnSpPr>
          <p:cNvPr id="23" name="肘形连接符 22"/>
          <p:cNvCxnSpPr>
            <a:stCxn id="13" idx="1"/>
            <a:endCxn id="15" idx="1"/>
          </p:cNvCxnSpPr>
          <p:nvPr/>
        </p:nvCxnSpPr>
        <p:spPr>
          <a:xfrm rot="10800000" flipH="1" flipV="1">
            <a:off x="4120515" y="4450715"/>
            <a:ext cx="3175" cy="635000"/>
          </a:xfrm>
          <a:prstGeom prst="bentConnector3">
            <a:avLst>
              <a:gd name="adj1" fmla="val -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9" idx="3"/>
            <a:endCxn id="22" idx="3"/>
          </p:cNvCxnSpPr>
          <p:nvPr/>
        </p:nvCxnSpPr>
        <p:spPr>
          <a:xfrm>
            <a:off x="5607050" y="4450715"/>
            <a:ext cx="3175" cy="635000"/>
          </a:xfrm>
          <a:prstGeom prst="bentConnector3">
            <a:avLst>
              <a:gd name="adj1" fmla="val 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7637145" y="4080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Node1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637145" y="4715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Node2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659495" y="4080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Node3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659495" y="4715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Node4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cxnSp>
        <p:nvCxnSpPr>
          <p:cNvPr id="33" name="肘形连接符 32"/>
          <p:cNvCxnSpPr/>
          <p:nvPr/>
        </p:nvCxnSpPr>
        <p:spPr>
          <a:xfrm rot="10800000" flipH="1" flipV="1">
            <a:off x="7748270" y="4418330"/>
            <a:ext cx="3175" cy="626110"/>
          </a:xfrm>
          <a:prstGeom prst="bentConnector3">
            <a:avLst>
              <a:gd name="adj1" fmla="val -53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7748270" y="4312920"/>
            <a:ext cx="588645" cy="209550"/>
            <a:chOff x="10369" y="7089"/>
            <a:chExt cx="927" cy="330"/>
          </a:xfrm>
        </p:grpSpPr>
        <p:sp>
          <p:nvSpPr>
            <p:cNvPr id="26" name="矩形 25"/>
            <p:cNvSpPr/>
            <p:nvPr/>
          </p:nvSpPr>
          <p:spPr>
            <a:xfrm>
              <a:off x="10369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76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748270" y="4939030"/>
            <a:ext cx="588645" cy="209550"/>
            <a:chOff x="10369" y="7089"/>
            <a:chExt cx="927" cy="330"/>
          </a:xfrm>
        </p:grpSpPr>
        <p:sp>
          <p:nvSpPr>
            <p:cNvPr id="43" name="矩形 42"/>
            <p:cNvSpPr/>
            <p:nvPr/>
          </p:nvSpPr>
          <p:spPr>
            <a:xfrm>
              <a:off x="10369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76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cxnSp>
        <p:nvCxnSpPr>
          <p:cNvPr id="45" name="肘形连接符 44"/>
          <p:cNvCxnSpPr/>
          <p:nvPr/>
        </p:nvCxnSpPr>
        <p:spPr>
          <a:xfrm>
            <a:off x="8336915" y="4418330"/>
            <a:ext cx="3175" cy="626110"/>
          </a:xfrm>
          <a:prstGeom prst="bentConnector3">
            <a:avLst>
              <a:gd name="adj1" fmla="val 51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8771255" y="4312920"/>
            <a:ext cx="588645" cy="210185"/>
            <a:chOff x="10370" y="7089"/>
            <a:chExt cx="927" cy="331"/>
          </a:xfrm>
        </p:grpSpPr>
        <p:sp>
          <p:nvSpPr>
            <p:cNvPr id="47" name="矩形 46"/>
            <p:cNvSpPr/>
            <p:nvPr/>
          </p:nvSpPr>
          <p:spPr>
            <a:xfrm>
              <a:off x="10876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370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771255" y="4938395"/>
            <a:ext cx="588645" cy="210185"/>
            <a:chOff x="10370" y="7088"/>
            <a:chExt cx="927" cy="331"/>
          </a:xfrm>
        </p:grpSpPr>
        <p:sp>
          <p:nvSpPr>
            <p:cNvPr id="50" name="矩形 49"/>
            <p:cNvSpPr/>
            <p:nvPr/>
          </p:nvSpPr>
          <p:spPr>
            <a:xfrm>
              <a:off x="10876" y="7088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70" y="7088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cxnSp>
        <p:nvCxnSpPr>
          <p:cNvPr id="52" name="肘形连接符 51"/>
          <p:cNvCxnSpPr/>
          <p:nvPr/>
        </p:nvCxnSpPr>
        <p:spPr>
          <a:xfrm rot="5400000" flipH="1" flipV="1">
            <a:off x="8553768" y="4798378"/>
            <a:ext cx="635" cy="701040"/>
          </a:xfrm>
          <a:prstGeom prst="bentConnector3">
            <a:avLst>
              <a:gd name="adj1" fmla="val -204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/>
          <p:nvPr/>
        </p:nvCxnSpPr>
        <p:spPr>
          <a:xfrm rot="5400000" flipH="1" flipV="1">
            <a:off x="8554085" y="4476750"/>
            <a:ext cx="635" cy="1344295"/>
          </a:xfrm>
          <a:prstGeom prst="bentConnector3">
            <a:avLst>
              <a:gd name="adj1" fmla="val -2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rot="10800000" flipH="1">
            <a:off x="8771255" y="4417695"/>
            <a:ext cx="3175" cy="625475"/>
          </a:xfrm>
          <a:prstGeom prst="bentConnector3">
            <a:avLst>
              <a:gd name="adj1" fmla="val -5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/>
          <p:nvPr/>
        </p:nvCxnSpPr>
        <p:spPr>
          <a:xfrm flipV="1">
            <a:off x="9359900" y="4418330"/>
            <a:ext cx="3175" cy="625475"/>
          </a:xfrm>
          <a:prstGeom prst="bentConnector3">
            <a:avLst>
              <a:gd name="adj1" fmla="val 5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12185" y="4523740"/>
            <a:ext cx="745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Pipeline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6845" y="531431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Deployment 1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675245" y="532320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Deployment 2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479675" y="4272280"/>
            <a:ext cx="741680" cy="309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Cold Model</a:t>
            </a:r>
            <a:endParaRPr lang="en-US" altLang="zh-CN" sz="16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476500" y="4747895"/>
            <a:ext cx="744855" cy="30924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H</a:t>
            </a:r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ot Model</a:t>
            </a:r>
            <a:endParaRPr lang="en-US" altLang="zh-CN" sz="16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6043930" y="4662170"/>
            <a:ext cx="1304925" cy="247650"/>
          </a:xfrm>
          <a:prstGeom prst="rightArrow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201410" y="4236720"/>
            <a:ext cx="989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I</a:t>
            </a:r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mprove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U</a:t>
            </a:r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tilization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3565" y="3087370"/>
            <a:ext cx="228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Low Utilization</a:t>
            </a:r>
            <a:endParaRPr lang="en-US" altLang="zh-CN" sz="2000" b="1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33565" y="2167255"/>
            <a:ext cx="228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  <a:sym typeface="+mn-ea"/>
              </a:rPr>
              <a:t>Bursty Workloads</a:t>
            </a:r>
            <a:endParaRPr lang="en-US" altLang="zh-CN" sz="2000" b="1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  <a:sym typeface="+mn-ea"/>
            </a:endParaRPr>
          </a:p>
        </p:txBody>
      </p:sp>
      <p:sp>
        <p:nvSpPr>
          <p:cNvPr id="66" name="右箭头 65"/>
          <p:cNvSpPr/>
          <p:nvPr/>
        </p:nvSpPr>
        <p:spPr>
          <a:xfrm rot="5400000">
            <a:off x="7853680" y="2740660"/>
            <a:ext cx="445770" cy="247650"/>
          </a:xfrm>
          <a:prstGeom prst="rightArrow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92790" cy="2886075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Multiple LLMs serving </a:t>
            </a:r>
            <a:r>
              <a:rPr lang="en-US" altLang="zh-CN" i="1">
                <a:solidFill>
                  <a:schemeClr val="tx1"/>
                </a:solidFill>
              </a:rPr>
              <a:t>v.s </a:t>
            </a:r>
            <a:r>
              <a:rPr lang="en-US" altLang="zh-CN">
                <a:solidFill>
                  <a:schemeClr val="tx1"/>
                </a:solidFill>
              </a:rPr>
              <a:t>Single LLM</a:t>
            </a:r>
            <a:r>
              <a:rPr lang="en-US" altLang="zh-CN" i="1">
                <a:solidFill>
                  <a:schemeClr val="tx1"/>
                </a:solidFill>
              </a:rPr>
              <a:t> serving</a:t>
            </a:r>
            <a:r>
              <a:rPr lang="en-US" altLang="zh-CN" i="1">
                <a:solidFill>
                  <a:schemeClr val="tx1"/>
                </a:solidFill>
              </a:rPr>
              <a:t> </a:t>
            </a:r>
            <a:endParaRPr lang="en-US" altLang="zh-CN" baseline="300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When the load of one model becomes dominant, the multiple models effectively behave as a single model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 understanding</a:t>
            </a:r>
            <a:endParaRPr lang="en-US" altLang="zh-CN"/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2942590"/>
            <a:ext cx="9666605" cy="26841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92790" cy="2886075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Multiple LLMs serving </a:t>
            </a:r>
            <a:r>
              <a:rPr lang="en-US" altLang="zh-CN" i="1">
                <a:solidFill>
                  <a:schemeClr val="tx1"/>
                </a:solidFill>
              </a:rPr>
              <a:t>v.s </a:t>
            </a:r>
            <a:r>
              <a:rPr lang="en-US" altLang="zh-CN">
                <a:solidFill>
                  <a:schemeClr val="tx1"/>
                </a:solidFill>
              </a:rPr>
              <a:t>Single LLM</a:t>
            </a:r>
            <a:r>
              <a:rPr lang="en-US" altLang="zh-CN" i="1">
                <a:solidFill>
                  <a:schemeClr val="tx1"/>
                </a:solidFill>
              </a:rPr>
              <a:t> serving</a:t>
            </a:r>
            <a:r>
              <a:rPr lang="en-US" altLang="zh-CN" i="1">
                <a:solidFill>
                  <a:schemeClr val="tx1"/>
                </a:solidFill>
              </a:rPr>
              <a:t> </a:t>
            </a:r>
            <a:endParaRPr lang="en-US" altLang="zh-CN" baseline="300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When the load of one model becomes dominant, the multiple models effectively behave as a single model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 understanding</a:t>
            </a:r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2748280" y="3696335"/>
            <a:ext cx="2418080" cy="1622425"/>
            <a:chOff x="5559" y="5820"/>
            <a:chExt cx="2886" cy="1776"/>
          </a:xfrm>
        </p:grpSpPr>
        <p:sp>
          <p:nvSpPr>
            <p:cNvPr id="25" name="圆角矩形 24"/>
            <p:cNvSpPr/>
            <p:nvPr/>
          </p:nvSpPr>
          <p:spPr>
            <a:xfrm>
              <a:off x="5559" y="5820"/>
              <a:ext cx="1277" cy="776"/>
            </a:xfrm>
            <a:prstGeom prst="roundRect">
              <a:avLst>
                <a:gd name="adj" fmla="val 106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tIns="0" rtlCol="0" anchor="t" anchorCtr="0"/>
            <a:p>
              <a:pPr algn="ctr"/>
              <a:r>
                <a:rPr lang="en-US" altLang="zh-CN" sz="1000" b="1" i="1">
                  <a:solidFill>
                    <a:schemeClr val="tx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Node1</a:t>
              </a:r>
              <a:endPara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559" y="6820"/>
              <a:ext cx="1277" cy="776"/>
            </a:xfrm>
            <a:prstGeom prst="roundRect">
              <a:avLst>
                <a:gd name="adj" fmla="val 106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tIns="0" rtlCol="0" anchor="t" anchorCtr="0"/>
            <a:p>
              <a:pPr algn="ctr"/>
              <a:r>
                <a:rPr lang="en-US" altLang="zh-CN" sz="1000" b="1" i="1">
                  <a:solidFill>
                    <a:schemeClr val="tx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Node2</a:t>
              </a:r>
              <a:endPara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169" y="5820"/>
              <a:ext cx="1277" cy="776"/>
            </a:xfrm>
            <a:prstGeom prst="roundRect">
              <a:avLst>
                <a:gd name="adj" fmla="val 106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tIns="0" rtlCol="0" anchor="t" anchorCtr="0"/>
            <a:p>
              <a:pPr algn="ctr"/>
              <a:r>
                <a:rPr lang="en-US" altLang="zh-CN" sz="1000" b="1" i="1">
                  <a:solidFill>
                    <a:schemeClr val="tx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Node3</a:t>
              </a:r>
              <a:endPara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169" y="6820"/>
              <a:ext cx="1277" cy="776"/>
            </a:xfrm>
            <a:prstGeom prst="roundRect">
              <a:avLst>
                <a:gd name="adj" fmla="val 1062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tIns="0" rtlCol="0" anchor="t" anchorCtr="0"/>
            <a:p>
              <a:pPr algn="ctr"/>
              <a:r>
                <a:rPr lang="en-US" altLang="zh-CN" sz="1000" b="1" i="1">
                  <a:solidFill>
                    <a:schemeClr val="tx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Node4</a:t>
              </a:r>
              <a:endPara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cxnSp>
          <p:nvCxnSpPr>
            <p:cNvPr id="33" name="肘形连接符 32"/>
            <p:cNvCxnSpPr/>
            <p:nvPr/>
          </p:nvCxnSpPr>
          <p:spPr>
            <a:xfrm rot="10800000" flipH="1" flipV="1">
              <a:off x="5734" y="6352"/>
              <a:ext cx="5" cy="986"/>
            </a:xfrm>
            <a:prstGeom prst="bentConnector3">
              <a:avLst>
                <a:gd name="adj1" fmla="val -53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5734" y="6186"/>
              <a:ext cx="927" cy="330"/>
              <a:chOff x="10369" y="7089"/>
              <a:chExt cx="927" cy="3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0369" y="7089"/>
                <a:ext cx="421" cy="33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A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1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876" y="7089"/>
                <a:ext cx="420" cy="33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98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B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1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734" y="7172"/>
              <a:ext cx="927" cy="330"/>
              <a:chOff x="10369" y="7089"/>
              <a:chExt cx="927" cy="33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0369" y="7089"/>
                <a:ext cx="421" cy="33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A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2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876" y="7089"/>
                <a:ext cx="420" cy="33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98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B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2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</p:grpSp>
        <p:cxnSp>
          <p:nvCxnSpPr>
            <p:cNvPr id="45" name="肘形连接符 44"/>
            <p:cNvCxnSpPr/>
            <p:nvPr/>
          </p:nvCxnSpPr>
          <p:spPr>
            <a:xfrm>
              <a:off x="6661" y="6352"/>
              <a:ext cx="5" cy="986"/>
            </a:xfrm>
            <a:prstGeom prst="bentConnector3">
              <a:avLst>
                <a:gd name="adj1" fmla="val 51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7345" y="6186"/>
              <a:ext cx="927" cy="331"/>
              <a:chOff x="10370" y="7089"/>
              <a:chExt cx="927" cy="331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0876" y="7089"/>
                <a:ext cx="421" cy="33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A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4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0370" y="7089"/>
                <a:ext cx="420" cy="33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98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B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4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345" y="7171"/>
              <a:ext cx="927" cy="331"/>
              <a:chOff x="10370" y="7088"/>
              <a:chExt cx="927" cy="331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0876" y="7088"/>
                <a:ext cx="421" cy="33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A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3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0370" y="7088"/>
                <a:ext cx="420" cy="33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98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lIns="0" rIns="0" rtlCol="0" anchor="ctr"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B</a:t>
                </a:r>
                <a:r>
                  <a:rPr lang="en-US" altLang="zh-CN" sz="1400" baseline="-25000">
                    <a:solidFill>
                      <a:schemeClr val="bg1"/>
                    </a:solidFill>
                    <a:latin typeface="Gill Sans MT" panose="020B0502020104020203" pitchFamily="34" charset="0"/>
                    <a:ea typeface="楷体" panose="02010609060101010101" pitchFamily="49" charset="-122"/>
                    <a:cs typeface="Gill Sans MT" panose="020B0502020104020203" pitchFamily="34" charset="0"/>
                  </a:rPr>
                  <a:t>3</a:t>
                </a:r>
                <a:endPara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endParaRPr>
              </a:p>
            </p:txBody>
          </p:sp>
        </p:grpSp>
        <p:cxnSp>
          <p:nvCxnSpPr>
            <p:cNvPr id="52" name="肘形连接符 51"/>
            <p:cNvCxnSpPr/>
            <p:nvPr/>
          </p:nvCxnSpPr>
          <p:spPr>
            <a:xfrm rot="5400000" flipH="1" flipV="1">
              <a:off x="7003" y="6951"/>
              <a:ext cx="1" cy="1104"/>
            </a:xfrm>
            <a:prstGeom prst="bentConnector3">
              <a:avLst>
                <a:gd name="adj1" fmla="val -204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5400000" flipH="1" flipV="1">
              <a:off x="7003" y="6444"/>
              <a:ext cx="1" cy="2117"/>
            </a:xfrm>
            <a:prstGeom prst="bentConnector3">
              <a:avLst>
                <a:gd name="adj1" fmla="val -275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/>
            <p:nvPr/>
          </p:nvCxnSpPr>
          <p:spPr>
            <a:xfrm rot="10800000" flipH="1">
              <a:off x="7345" y="6351"/>
              <a:ext cx="5" cy="985"/>
            </a:xfrm>
            <a:prstGeom prst="bentConnector3">
              <a:avLst>
                <a:gd name="adj1" fmla="val -55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flipV="1">
              <a:off x="8272" y="6352"/>
              <a:ext cx="5" cy="985"/>
            </a:xfrm>
            <a:prstGeom prst="bentConnector3">
              <a:avLst>
                <a:gd name="adj1" fmla="val 550000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2748280" y="5596255"/>
            <a:ext cx="240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Multiple LLMs serving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27175" y="4181475"/>
            <a:ext cx="741680" cy="309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Cold Model</a:t>
            </a:r>
            <a:endParaRPr lang="en-US" altLang="zh-CN" sz="16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24000" y="4657090"/>
            <a:ext cx="744855" cy="30924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H</a:t>
            </a:r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ot Model</a:t>
            </a:r>
            <a:endParaRPr lang="en-US" altLang="zh-CN" sz="16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118985" y="3695700"/>
            <a:ext cx="1117600" cy="709295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Node1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118985" y="4609465"/>
            <a:ext cx="1117600" cy="709295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Node2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528050" y="3695700"/>
            <a:ext cx="1117600" cy="709295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Node3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528050" y="4609465"/>
            <a:ext cx="1117600" cy="709295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Node4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cxnSp>
        <p:nvCxnSpPr>
          <p:cNvPr id="11" name="肘形连接符 10"/>
          <p:cNvCxnSpPr/>
          <p:nvPr/>
        </p:nvCxnSpPr>
        <p:spPr>
          <a:xfrm rot="10800000" flipH="1" flipV="1">
            <a:off x="7272020" y="4233545"/>
            <a:ext cx="5080" cy="885825"/>
          </a:xfrm>
          <a:prstGeom prst="bentConnector3">
            <a:avLst>
              <a:gd name="adj1" fmla="val -46875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0">
            <a:off x="7272020" y="3937635"/>
            <a:ext cx="810895" cy="394970"/>
            <a:chOff x="10369" y="6988"/>
            <a:chExt cx="927" cy="432"/>
          </a:xfrm>
        </p:grpSpPr>
        <p:sp>
          <p:nvSpPr>
            <p:cNvPr id="16" name="矩形 15"/>
            <p:cNvSpPr/>
            <p:nvPr/>
          </p:nvSpPr>
          <p:spPr>
            <a:xfrm>
              <a:off x="10369" y="7207"/>
              <a:ext cx="278" cy="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39" y="6988"/>
              <a:ext cx="557" cy="4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cxnSp>
        <p:nvCxnSpPr>
          <p:cNvPr id="32" name="肘形连接符 31"/>
          <p:cNvCxnSpPr/>
          <p:nvPr/>
        </p:nvCxnSpPr>
        <p:spPr>
          <a:xfrm>
            <a:off x="8082915" y="4135120"/>
            <a:ext cx="5080" cy="885825"/>
          </a:xfrm>
          <a:prstGeom prst="bentConnector3">
            <a:avLst>
              <a:gd name="adj1" fmla="val 41625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/>
          <p:nvPr/>
        </p:nvCxnSpPr>
        <p:spPr>
          <a:xfrm rot="5400000" flipH="1" flipV="1">
            <a:off x="8385810" y="4674235"/>
            <a:ext cx="3175" cy="1085215"/>
          </a:xfrm>
          <a:prstGeom prst="bentConnector3">
            <a:avLst>
              <a:gd name="adj1" fmla="val -47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/>
          <p:nvPr/>
        </p:nvCxnSpPr>
        <p:spPr>
          <a:xfrm rot="5400000" flipV="1">
            <a:off x="8384540" y="4230370"/>
            <a:ext cx="3175" cy="1972945"/>
          </a:xfrm>
          <a:prstGeom prst="bentConnector3">
            <a:avLst>
              <a:gd name="adj1" fmla="val 66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/>
          <p:nvPr/>
        </p:nvCxnSpPr>
        <p:spPr>
          <a:xfrm rot="10800000" flipH="1">
            <a:off x="8686165" y="4133850"/>
            <a:ext cx="3175" cy="884555"/>
          </a:xfrm>
          <a:prstGeom prst="bentConnector3">
            <a:avLst>
              <a:gd name="adj1" fmla="val -67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/>
        </p:nvCxnSpPr>
        <p:spPr>
          <a:xfrm flipV="1">
            <a:off x="9493250" y="4234180"/>
            <a:ext cx="4445" cy="887730"/>
          </a:xfrm>
          <a:prstGeom prst="bentConnector3">
            <a:avLst>
              <a:gd name="adj1" fmla="val 5028571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 rot="0">
            <a:off x="7277100" y="4823460"/>
            <a:ext cx="810895" cy="394970"/>
            <a:chOff x="10369" y="6988"/>
            <a:chExt cx="927" cy="432"/>
          </a:xfrm>
        </p:grpSpPr>
        <p:sp>
          <p:nvSpPr>
            <p:cNvPr id="73" name="矩形 72"/>
            <p:cNvSpPr/>
            <p:nvPr/>
          </p:nvSpPr>
          <p:spPr>
            <a:xfrm>
              <a:off x="10369" y="7207"/>
              <a:ext cx="278" cy="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0739" y="6988"/>
              <a:ext cx="557" cy="4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rot="0">
            <a:off x="8685925" y="4821555"/>
            <a:ext cx="807396" cy="396799"/>
            <a:chOff x="10368" y="6988"/>
            <a:chExt cx="923" cy="434"/>
          </a:xfrm>
        </p:grpSpPr>
        <p:sp>
          <p:nvSpPr>
            <p:cNvPr id="76" name="矩形 75"/>
            <p:cNvSpPr/>
            <p:nvPr/>
          </p:nvSpPr>
          <p:spPr>
            <a:xfrm>
              <a:off x="11013" y="7211"/>
              <a:ext cx="278" cy="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0368" y="6988"/>
              <a:ext cx="557" cy="4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0">
            <a:off x="8685854" y="3937253"/>
            <a:ext cx="811770" cy="394970"/>
            <a:chOff x="10373" y="6998"/>
            <a:chExt cx="928" cy="432"/>
          </a:xfrm>
        </p:grpSpPr>
        <p:sp>
          <p:nvSpPr>
            <p:cNvPr id="79" name="矩形 78"/>
            <p:cNvSpPr/>
            <p:nvPr/>
          </p:nvSpPr>
          <p:spPr>
            <a:xfrm>
              <a:off x="11023" y="7217"/>
              <a:ext cx="278" cy="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373" y="6998"/>
              <a:ext cx="557" cy="4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091680" y="5595620"/>
            <a:ext cx="240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Single LLMs serving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5521960" y="4525645"/>
            <a:ext cx="1304925" cy="247650"/>
          </a:xfrm>
          <a:prstGeom prst="rightArrow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521960" y="4302760"/>
            <a:ext cx="1304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Degrade into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92790" cy="5093335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Model-level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Temporal s</a:t>
            </a:r>
            <a:r>
              <a:rPr lang="en-US" altLang="zh-CN">
                <a:solidFill>
                  <a:schemeClr val="tx1"/>
                </a:solidFill>
              </a:rPr>
              <a:t>haring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Spatial sh</a:t>
            </a:r>
            <a:r>
              <a:rPr lang="en-US" altLang="zh-CN">
                <a:solidFill>
                  <a:schemeClr val="tx1"/>
                </a:solidFill>
              </a:rPr>
              <a:t>aring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Request-level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Batch</a:t>
            </a:r>
            <a:r>
              <a:rPr lang="en-US" altLang="zh-CN">
                <a:solidFill>
                  <a:schemeClr val="tx1"/>
                </a:solidFill>
              </a:rPr>
              <a:t>ing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Temporal sharing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Spatial sharing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Multi-level Multiplexing</a:t>
            </a:r>
            <a:endParaRPr lang="en-US" altLang="zh-CN"/>
          </a:p>
        </p:txBody>
      </p:sp>
      <p:pic>
        <p:nvPicPr>
          <p:cNvPr id="6" name="图片 5" descr="muxserve3"/>
          <p:cNvPicPr>
            <a:picLocks noChangeAspect="1"/>
          </p:cNvPicPr>
          <p:nvPr/>
        </p:nvPicPr>
        <p:blipFill>
          <a:blip r:embed="rId1"/>
          <a:srcRect b="49739"/>
          <a:stretch>
            <a:fillRect/>
          </a:stretch>
        </p:blipFill>
        <p:spPr>
          <a:xfrm>
            <a:off x="5191125" y="1402080"/>
            <a:ext cx="5644515" cy="1400810"/>
          </a:xfrm>
          <a:prstGeom prst="rect">
            <a:avLst/>
          </a:prstGeom>
        </p:spPr>
      </p:pic>
      <p:pic>
        <p:nvPicPr>
          <p:cNvPr id="4" name="图片 3" descr="muxserve3"/>
          <p:cNvPicPr>
            <a:picLocks noChangeAspect="1"/>
          </p:cNvPicPr>
          <p:nvPr/>
        </p:nvPicPr>
        <p:blipFill>
          <a:blip r:embed="rId1"/>
          <a:srcRect t="50647"/>
          <a:stretch>
            <a:fillRect/>
          </a:stretch>
        </p:blipFill>
        <p:spPr>
          <a:xfrm>
            <a:off x="5191125" y="3340735"/>
            <a:ext cx="5644515" cy="13754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345" y="1396365"/>
            <a:ext cx="11436350" cy="1381760"/>
          </a:xfrm>
        </p:spPr>
        <p:txBody>
          <a:bodyPr t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>
                <a:effectLst/>
              </a:rPr>
              <a:t>Part 2: M-LoRA</a:t>
            </a:r>
            <a:endParaRPr lang="en-US" sz="440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4350" y="3652520"/>
            <a:ext cx="6022340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Tao Li</a:t>
            </a:r>
            <a:endParaRPr lang="zh-CN" altLang="en-US" sz="3200">
              <a:latin typeface="Gill Sans MT" panose="020B0502020104020203" pitchFamily="34" charset="0"/>
              <a:ea typeface="微软雅黑" panose="020B0503020204020204" charset="-122"/>
              <a:cs typeface="Gill Sans MT" panose="020B0502020104020203" pitchFamily="34" charset="0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fld id="{BB962C8B-B14F-4D97-AF65-F5344CB8AC3E}" type="datetime1">
              <a:rPr lang="zh-CN" altLang="en-US" sz="2800">
                <a:latin typeface="Gill Sans MT" panose="020B0502020104020203" pitchFamily="34" charset="0"/>
                <a:cs typeface="Gill Sans MT" panose="020B0502020104020203" pitchFamily="34" charset="0"/>
              </a:rPr>
            </a:fld>
            <a:endParaRPr lang="zh-CN" altLang="en-US" sz="28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 How to serve multiple LoRA models concurrently?</a:t>
                </a:r>
                <a:endParaRPr lang="en-US" altLang="zh-CN"/>
              </a:p>
              <a:p>
                <a:pPr lvl="1"/>
                <a:r>
                  <a:rPr lang="en-US" altLang="zh-CN"/>
                  <a:t>Sharing base model weights</a:t>
                </a:r>
                <a:endParaRPr lang="en-US" altLang="zh-CN"/>
              </a:p>
              <a:p>
                <a:endParaRPr lang="en-US" altLang="zh-CN" sz="3200"/>
              </a:p>
              <a:p>
                <a:endParaRPr lang="en-US" altLang="zh-CN" sz="3200"/>
              </a:p>
              <a:p>
                <a:endParaRPr lang="en-US" altLang="zh-CN"/>
              </a:p>
              <a:p>
                <a:endParaRPr lang="en-US" altLang="zh-CN"/>
              </a:p>
              <a:p>
                <a:pPr marL="0" indent="0">
                  <a:buNone/>
                </a:pPr>
                <a:r>
                  <a:rPr lang="en-US" altLang="zh-CN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 different memory layout when serving LoRA models…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159" y="2164065"/>
            <a:ext cx="2059900" cy="1967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903" y="2044910"/>
            <a:ext cx="2059900" cy="220571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899710" y="2942282"/>
            <a:ext cx="821932" cy="41096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55577" y="5200848"/>
            <a:ext cx="1040225" cy="1204272"/>
          </a:xfrm>
          <a:prstGeom prst="rect">
            <a:avLst/>
          </a:prstGeom>
          <a:solidFill>
            <a:srgbClr val="F4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 weights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7887" y="5170026"/>
            <a:ext cx="2698094" cy="1268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11329" y="4875237"/>
            <a:ext cx="71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HBM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33492" y="5200848"/>
            <a:ext cx="1544798" cy="307732"/>
          </a:xfrm>
          <a:prstGeom prst="rect">
            <a:avLst/>
          </a:prstGeom>
          <a:solidFill>
            <a:srgbClr val="82B0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 adapters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3492" y="5544601"/>
            <a:ext cx="1544798" cy="588596"/>
          </a:xfrm>
          <a:prstGeom prst="rect">
            <a:avLst/>
          </a:prstGeom>
          <a:solidFill>
            <a:srgbClr val="FFD2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 cache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3492" y="6153807"/>
            <a:ext cx="1544798" cy="251313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tensors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455920" y="5109210"/>
            <a:ext cx="1744980" cy="480060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 Memory Challenge #1</a:t>
                </a:r>
                <a:endParaRPr lang="en-US" altLang="zh-CN"/>
              </a:p>
              <a:p>
                <a:pPr lvl="1"/>
                <a:r>
                  <a:rPr lang="en-US" altLang="zh-CN"/>
                  <a:t>Memory fragmentation caused by continuous memory space</a:t>
                </a: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pPr marL="0" indent="0">
                  <a:buNone/>
                </a:pPr>
                <a:endParaRPr lang="en-US" altLang="zh-CN" sz="2000"/>
              </a:p>
              <a:p>
                <a:r>
                  <a:rPr lang="en-US" altLang="zh-CN"/>
                  <a:t> Memory Challenge #2</a:t>
                </a:r>
                <a:endParaRPr lang="en-US" altLang="zh-CN"/>
              </a:p>
              <a:p>
                <a:pPr lvl="1"/>
                <a:r>
                  <a:rPr lang="en-US" altLang="zh-CN"/>
                  <a:t>Tradeoff between adapter space and KV cache</a:t>
                </a:r>
                <a:endParaRPr lang="en-US" altLang="zh-CN"/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/>
                  <a:t>Too small adapter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/>
                  <a:t> low concurrency</a:t>
                </a:r>
                <a:endParaRPr lang="en-US" altLang="zh-CN"/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/>
                  <a:t>Too small KV cache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/>
                  <a:t> low throughput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15" y="2140350"/>
            <a:ext cx="3404170" cy="2010456"/>
          </a:xfrm>
          <a:prstGeom prst="rect">
            <a:avLst/>
          </a:prstGeom>
        </p:spPr>
      </p:pic>
      <p:pic>
        <p:nvPicPr>
          <p:cNvPr id="6" name="图片 5" descr="问号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0500" y="2880360"/>
            <a:ext cx="316230" cy="316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Chance: Improving batch size can improve GPU utilization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en-US" altLang="zh-CN"/>
              <a:t>In prefill phase, GPU can easily be fully utilized, leading to propotional latency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en-US" altLang="zh-CN"/>
              <a:t>In decode phase, GPU is under-utilized (memory-bound)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en-US" altLang="zh-CN"/>
              <a:t>Increasing the batch size can improve GPU util.% with minimally increasing latency 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085" y="3681095"/>
            <a:ext cx="8291195" cy="2748280"/>
          </a:xfrm>
          <a:prstGeom prst="rect">
            <a:avLst/>
          </a:prstGeom>
        </p:spPr>
      </p:pic>
      <p:pic>
        <p:nvPicPr>
          <p:cNvPr id="6" name="图片 5" descr="问号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315" y="3016250"/>
            <a:ext cx="316230" cy="316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Goal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Optimizing memory utilization in LoRA serving to maximize </a:t>
            </a:r>
            <a:r>
              <a:rPr lang="en-US" altLang="zh-CN"/>
              <a:t>batch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1. Get request output length in advance (predicting)</a:t>
            </a:r>
            <a:endParaRPr lang="en-US" altLang="zh-CN" b="1"/>
          </a:p>
          <a:p>
            <a:pPr marL="457200" lvl="1" indent="0">
              <a:buNone/>
            </a:pPr>
            <a:r>
              <a:rPr lang="en-US" altLang="zh-CN"/>
              <a:t>2. Schedule requests to maximize batch sizes while meet GPU memory limits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3. Recover under-mis</a:t>
            </a:r>
            <a:r>
              <a:rPr lang="en-US" altLang="zh-CN"/>
              <a:t>prediction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634" y="2927230"/>
            <a:ext cx="5782732" cy="29701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Output length predictor</a:t>
            </a:r>
            <a:endParaRPr lang="en-US" altLang="zh-CN"/>
          </a:p>
          <a:p>
            <a:pPr lvl="1"/>
            <a:r>
              <a:rPr lang="en-US" altLang="zh-CN"/>
              <a:t>Predict output lengths based on input sequences</a:t>
            </a:r>
            <a:endParaRPr lang="en-US" altLang="zh-CN"/>
          </a:p>
          <a:p>
            <a:pPr lvl="1"/>
            <a:r>
              <a:rPr lang="en-US" altLang="zh-CN"/>
              <a:t>Use BERT-110M as base of the predictor and classify inputs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888" y="2524482"/>
            <a:ext cx="6104224" cy="1955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85" y="4616452"/>
            <a:ext cx="5538630" cy="1697036"/>
          </a:xfrm>
          <a:prstGeom prst="rect">
            <a:avLst/>
          </a:prstGeom>
        </p:spPr>
      </p:pic>
      <p:pic>
        <p:nvPicPr>
          <p:cNvPr id="6" name="图片 5" descr="问号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7380" y="5775325"/>
            <a:ext cx="287655" cy="31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Batching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FasterTransfomer</a:t>
            </a:r>
            <a:r>
              <a:rPr lang="en-US" altLang="zh-CN" sz="3200" baseline="30000">
                <a:solidFill>
                  <a:schemeClr val="tx1"/>
                </a:solidFill>
                <a:sym typeface="+mn-ea"/>
              </a:rPr>
              <a:t>[1]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vLLM</a:t>
            </a:r>
            <a:r>
              <a:rPr lang="en-US" altLang="zh-CN" sz="3200" baseline="30000">
                <a:solidFill>
                  <a:schemeClr val="tx1"/>
                </a:solidFill>
                <a:sym typeface="+mn-ea"/>
              </a:rPr>
              <a:t>[2]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Orca</a:t>
            </a:r>
            <a:r>
              <a:rPr lang="en-US" altLang="zh-CN" sz="3200" baseline="30000">
                <a:solidFill>
                  <a:schemeClr val="tx1"/>
                </a:solidFill>
                <a:sym typeface="+mn-ea"/>
              </a:rPr>
              <a:t>[3]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Srarathi-Serve</a:t>
            </a:r>
            <a:r>
              <a:rPr lang="en-US" altLang="zh-CN" sz="3200" baseline="30000">
                <a:solidFill>
                  <a:schemeClr val="tx1"/>
                </a:solidFill>
                <a:sym typeface="+mn-ea"/>
              </a:rPr>
              <a:t>[4]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720715"/>
            <a:ext cx="121920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Faster Transformer. https://github.com/NVIDIA/FasterTransformer.</a:t>
            </a:r>
            <a:endParaRPr sz="17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vLLM: Efficient memory management for large language model serving with pagedattention. SOSP ’23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[4]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Sarathi-Serve: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Taming Throughput-Latency Tradeoff in LLM Inference with Sarathi-Serve. OSDI’24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 Memory-aware speculative scheduler (MeSS)</a:t>
                </a:r>
                <a:endParaRPr lang="en-US" altLang="zh-CN"/>
              </a:p>
              <a:p>
                <a:pPr lvl="1"/>
                <a:r>
                  <a:rPr lang="en-US" altLang="zh-CN"/>
                  <a:t>Input:  A set of requests with predicted output length</a:t>
                </a:r>
                <a:endParaRPr lang="en-US" altLang="zh-CN"/>
              </a:p>
              <a:p>
                <a:pPr lvl="1"/>
                <a:r>
                  <a:rPr lang="en-US" altLang="zh-CN"/>
                  <a:t>Output: Next batch and memory comsumption</a:t>
                </a:r>
                <a:endParaRPr lang="en-US" altLang="zh-CN"/>
              </a:p>
              <a:p>
                <a:pPr lvl="1"/>
                <a:r>
                  <a:rPr lang="en-US" altLang="zh-CN"/>
                  <a:t>Scheduling objective: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𝑎𝑑𝑎𝑝𝑡𝑒𝑟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/>
                  <a:t>Calculate KV cache consumption for each batching case: 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00773" y="392472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00772" y="417940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0772" y="4434084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0771" y="469903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>
            <a:off x="5589141" y="4271873"/>
            <a:ext cx="647272" cy="30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03541" y="392472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03540" y="417940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3540" y="4434084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03539" y="469903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29059" y="392472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29058" y="417940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929058" y="4434084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29057" y="4699036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374264" y="4640621"/>
            <a:ext cx="54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!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7698770" y="4279971"/>
            <a:ext cx="647272" cy="30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593480" y="3922552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93479" y="4177230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593479" y="443190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018998" y="3922552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018997" y="4177230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018997" y="443190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450520" y="4431908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450512" y="4177230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450511" y="3922552"/>
            <a:ext cx="421241" cy="2568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92720" y="4375669"/>
            <a:ext cx="54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!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1" name="箭头: 右 30"/>
          <p:cNvSpPr/>
          <p:nvPr/>
        </p:nvSpPr>
        <p:spPr>
          <a:xfrm>
            <a:off x="10296205" y="4277794"/>
            <a:ext cx="647272" cy="30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1257048" y="4187504"/>
            <a:ext cx="54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…</a:t>
            </a:r>
            <a:endParaRPr lang="zh-CN" altLang="en-US" b="1"/>
          </a:p>
        </p:txBody>
      </p:sp>
      <p:sp>
        <p:nvSpPr>
          <p:cNvPr id="34" name="左大括号 33"/>
          <p:cNvSpPr/>
          <p:nvPr/>
        </p:nvSpPr>
        <p:spPr>
          <a:xfrm rot="16200000">
            <a:off x="8255711" y="1812075"/>
            <a:ext cx="276548" cy="698642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59683" y="5457976"/>
            <a:ext cx="186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max</a:t>
            </a:r>
            <a:endParaRPr lang="zh-CN" altLang="en-US" sz="24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2" y="3865733"/>
            <a:ext cx="4176698" cy="17585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 Memory-aware speculative scheduler (MeSS)</a:t>
                </a:r>
                <a:endParaRPr lang="en-US" altLang="zh-CN"/>
              </a:p>
              <a:p>
                <a:pPr lvl="1"/>
                <a:r>
                  <a:rPr lang="en-US" altLang="zh-CN"/>
                  <a:t>Input: A set of requests with predicted output length</a:t>
                </a:r>
                <a:endParaRPr lang="en-US" altLang="zh-CN"/>
              </a:p>
              <a:p>
                <a:pPr lvl="1"/>
                <a:r>
                  <a:rPr lang="en-US" altLang="zh-CN"/>
                  <a:t>Output: Next batch and memory comsumption</a:t>
                </a:r>
                <a:endParaRPr lang="en-US" altLang="zh-CN"/>
              </a:p>
              <a:p>
                <a:pPr lvl="1"/>
                <a:r>
                  <a:rPr lang="en-US" altLang="zh-CN"/>
                  <a:t>Scheduling objective: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𝑎𝑑𝑎𝑝𝑡𝑒𝑟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/>
                  <a:t>Calculate adapters consumption for each batching case:</a:t>
                </a:r>
                <a:endParaRPr lang="en-US" altLang="zh-CN"/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/>
                  <a:t>Sum up the sizes of all requested adapters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40" y="4467318"/>
            <a:ext cx="4779119" cy="18164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 Memory-aware speculative scheduler (MeSS)</a:t>
                </a:r>
                <a:endParaRPr lang="en-US" altLang="zh-CN"/>
              </a:p>
              <a:p>
                <a:pPr lvl="1"/>
                <a:r>
                  <a:rPr lang="en-US" altLang="zh-CN"/>
                  <a:t>Input: A set of requests with predicted output length</a:t>
                </a:r>
                <a:endParaRPr lang="en-US" altLang="zh-CN"/>
              </a:p>
              <a:p>
                <a:pPr lvl="1"/>
                <a:r>
                  <a:rPr lang="en-US" altLang="zh-CN"/>
                  <a:t>Output: Next batch and memory comsumption</a:t>
                </a:r>
                <a:endParaRPr lang="en-US" altLang="zh-CN"/>
              </a:p>
              <a:p>
                <a:pPr lvl="1"/>
                <a:r>
                  <a:rPr lang="en-US" altLang="zh-CN"/>
                  <a:t>Scheduling objective: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𝑎𝑑𝑎𝑝𝑡𝑒𝑟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/>
                  <a:t>Scheduling policies</a:t>
                </a:r>
                <a:endParaRPr lang="en-US" altLang="zh-CN"/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/>
                  <a:t>Set priorities based on waiting time, to avoid starvation</a:t>
                </a:r>
                <a:endParaRPr lang="en-US" altLang="zh-CN"/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/>
                  <a:t>Select 64 requests with highest priorities to reduce scheduling time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Recovery Mechanism</a:t>
            </a:r>
            <a:endParaRPr lang="en-US" altLang="zh-CN"/>
          </a:p>
          <a:p>
            <a:pPr lvl="1"/>
            <a:r>
              <a:rPr lang="en-US" altLang="zh-CN"/>
              <a:t>Remove and recover length-under-estimated requests</a:t>
            </a:r>
            <a:endParaRPr lang="en-US" altLang="zh-CN"/>
          </a:p>
          <a:p>
            <a:pPr lvl="1"/>
            <a:r>
              <a:rPr lang="en-US" altLang="zh-CN"/>
              <a:t>Select recovery mechanism with lower cost</a:t>
            </a:r>
            <a:endParaRPr lang="en-US" altLang="zh-CN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/>
              <a:t>Recomputation</a:t>
            </a:r>
            <a:endParaRPr lang="en-US" altLang="zh-CN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/>
              <a:t>CPU-offload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144" y="3429000"/>
            <a:ext cx="6859712" cy="31841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57654" y="5021051"/>
            <a:ext cx="1674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Recomputation</a:t>
            </a:r>
            <a:endParaRPr lang="zh-CN" alt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16256" y="4598098"/>
            <a:ext cx="1674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CPU-offload</a:t>
            </a:r>
            <a:endParaRPr lang="zh-CN" alt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问号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2470" y="1733550"/>
            <a:ext cx="287655" cy="316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Merits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Good observation on adapters v.s. KV cache</a:t>
            </a:r>
            <a:endParaRPr lang="en-US" altLang="zh-CN"/>
          </a:p>
          <a:p>
            <a:r>
              <a:rPr lang="en-US" altLang="zh-CN"/>
              <a:t> The predict-schedule idea is complete</a:t>
            </a:r>
            <a:endParaRPr lang="en-US" altLang="zh-CN"/>
          </a:p>
          <a:p>
            <a:r>
              <a:rPr lang="en-US" altLang="zh-CN"/>
              <a:t> Formulation and </a:t>
            </a:r>
            <a:r>
              <a:rPr lang="en-US" altLang="zh-CN"/>
              <a:t>modeling in scheduler design is fit and proper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Weaknesses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Lack of peer comparison</a:t>
            </a:r>
            <a:endParaRPr lang="en-US" altLang="zh-CN"/>
          </a:p>
          <a:p>
            <a:pPr lvl="1"/>
            <a:r>
              <a:rPr lang="en-US" altLang="zh-CN"/>
              <a:t>Doesn’t illustrate the designing difference between M-LoRA and S-LoRA (SOTA)</a:t>
            </a:r>
            <a:endParaRPr lang="en-US" altLang="zh-CN"/>
          </a:p>
          <a:p>
            <a:pPr lvl="1"/>
            <a:r>
              <a:rPr lang="en-US" altLang="zh-CN"/>
              <a:t>Ignores current dynamic memory management (e.g., vLLM) in motivation, undermining the credibility of the focus</a:t>
            </a:r>
            <a:endParaRPr lang="en-US" altLang="zh-CN"/>
          </a:p>
          <a:p>
            <a:r>
              <a:rPr lang="en-US" altLang="zh-CN"/>
              <a:t> Lack of reliability and </a:t>
            </a:r>
            <a:r>
              <a:rPr lang="en-US" altLang="zh-CN"/>
              <a:t>analysis for </a:t>
            </a:r>
            <a:r>
              <a:rPr lang="en-US" altLang="zh-CN"/>
              <a:t>evaluation</a:t>
            </a:r>
            <a:endParaRPr lang="en-US" altLang="zh-CN"/>
          </a:p>
          <a:p>
            <a:pPr lvl="1"/>
            <a:r>
              <a:rPr lang="en-US" altLang="zh-CN"/>
              <a:t>Doesn’t tell clearly why the design/idea leads to better performance, since we already have paged memory in S-LoRA</a:t>
            </a:r>
            <a:endParaRPr lang="en-US" altLang="zh-CN"/>
          </a:p>
          <a:p>
            <a:pPr marL="914400" lvl="2" indent="0">
              <a:buFont typeface="Wingdings" panose="05000000000000000000" pitchFamily="2" charset="2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345" y="1396365"/>
            <a:ext cx="11436350" cy="1381760"/>
          </a:xfrm>
        </p:spPr>
        <p:txBody>
          <a:bodyPr t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>
                <a:effectLst/>
              </a:rPr>
              <a:t>Part 3: GPU</a:t>
            </a:r>
            <a:r>
              <a:rPr lang="zh-CN" altLang="en-US" sz="4400">
                <a:effectLst/>
              </a:rPr>
              <a:t>服务器采购</a:t>
            </a:r>
            <a:endParaRPr lang="en-US" sz="440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4350" y="3652520"/>
            <a:ext cx="6022340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Tao Li,  </a:t>
            </a:r>
            <a:r>
              <a:rPr lang="en-US" altLang="zh-CN" sz="3200" err="1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Zhuoyuan</a:t>
            </a:r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 Li,  Chuanyi Liu</a:t>
            </a:r>
            <a:endParaRPr lang="zh-CN" altLang="en-US" sz="3200">
              <a:latin typeface="Gill Sans MT" panose="020B0502020104020203" pitchFamily="34" charset="0"/>
              <a:ea typeface="微软雅黑" panose="020B0503020204020204" charset="-122"/>
              <a:cs typeface="Gill Sans MT" panose="020B0502020104020203" pitchFamily="34" charset="0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fld id="{BB962C8B-B14F-4D97-AF65-F5344CB8AC3E}" type="datetime1">
              <a:rPr lang="zh-CN" altLang="en-US" sz="2800">
                <a:latin typeface="Gill Sans MT" panose="020B0502020104020203" pitchFamily="34" charset="0"/>
                <a:cs typeface="Gill Sans MT" panose="020B0502020104020203" pitchFamily="34" charset="0"/>
              </a:rPr>
            </a:fld>
            <a:endParaRPr lang="zh-CN" altLang="en-US" sz="28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GPU</a:t>
            </a:r>
            <a:r>
              <a:rPr lang="zh-CN" altLang="en-US" sz="2400">
                <a:solidFill>
                  <a:srgbClr val="FF0000"/>
                </a:solidFill>
              </a:rPr>
              <a:t>服务器型号</a:t>
            </a:r>
            <a:r>
              <a:rPr lang="zh-CN" altLang="en-US" sz="2400"/>
              <a:t>：</a:t>
            </a:r>
            <a:r>
              <a:rPr lang="en-US" altLang="zh-CN" sz="2400"/>
              <a:t>Inspur NF5468M6-P</a:t>
            </a:r>
            <a:endParaRPr lang="en-US" altLang="zh-CN" sz="2400"/>
          </a:p>
          <a:p>
            <a:r>
              <a:rPr lang="en-US" altLang="zh-CN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CPU</a:t>
            </a:r>
            <a:r>
              <a:rPr lang="zh-CN" altLang="en-US" sz="2400"/>
              <a:t>：</a:t>
            </a:r>
            <a:r>
              <a:rPr lang="en-US" altLang="zh-CN" sz="2400"/>
              <a:t>2</a:t>
            </a:r>
            <a:r>
              <a:rPr lang="zh-CN" altLang="en-US" sz="2400"/>
              <a:t>颗</a:t>
            </a:r>
            <a:r>
              <a:rPr lang="en-US" altLang="zh-CN" sz="2400"/>
              <a:t>Intel</a:t>
            </a:r>
            <a:r>
              <a:rPr lang="zh-CN" altLang="en-US" sz="2400"/>
              <a:t>至强金牌</a:t>
            </a:r>
            <a:r>
              <a:rPr lang="en-US" altLang="zh-CN" sz="2400"/>
              <a:t>6330 56</a:t>
            </a:r>
            <a:r>
              <a:rPr lang="zh-CN" altLang="en-US" sz="2400"/>
              <a:t>核 </a:t>
            </a:r>
            <a:r>
              <a:rPr lang="en-US" altLang="zh-CN" sz="2400"/>
              <a:t>2.0GHz</a:t>
            </a:r>
            <a:endParaRPr lang="en-US" altLang="zh-CN" sz="2400"/>
          </a:p>
          <a:p>
            <a:r>
              <a:rPr lang="en-US" altLang="zh-CN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GPU</a:t>
            </a:r>
            <a:r>
              <a:rPr lang="zh-CN" altLang="en-US" sz="2400"/>
              <a:t>：</a:t>
            </a:r>
            <a:r>
              <a:rPr lang="en-US" altLang="zh-CN" sz="2400"/>
              <a:t>2</a:t>
            </a:r>
            <a:r>
              <a:rPr lang="zh-CN" altLang="en-US" sz="2400"/>
              <a:t>颗 </a:t>
            </a:r>
            <a:r>
              <a:rPr lang="en-US" altLang="zh-CN" sz="2400"/>
              <a:t>Nvidia Tesla A40</a:t>
            </a:r>
            <a:r>
              <a:rPr lang="zh-CN" altLang="en-US" sz="2400"/>
              <a:t>（单颗￥</a:t>
            </a:r>
            <a:r>
              <a:rPr lang="en-US" altLang="zh-CN" sz="2400"/>
              <a:t>45000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en-US" altLang="zh-CN" sz="2400"/>
              <a:t> NVLink</a:t>
            </a:r>
            <a:r>
              <a:rPr lang="zh-CN" altLang="en-US" sz="2400"/>
              <a:t>桥接器：</a:t>
            </a:r>
            <a:r>
              <a:rPr lang="en-US" altLang="zh-CN" sz="2400"/>
              <a:t>1</a:t>
            </a:r>
            <a:r>
              <a:rPr lang="zh-CN" altLang="en-US" sz="2400"/>
              <a:t>个</a:t>
            </a:r>
            <a:endParaRPr lang="en-US" altLang="zh-CN" sz="2400"/>
          </a:p>
          <a:p>
            <a:r>
              <a:rPr lang="zh-CN" altLang="en-US" sz="2400"/>
              <a:t> </a:t>
            </a:r>
            <a:r>
              <a:rPr lang="zh-CN" altLang="en-US" sz="2400">
                <a:solidFill>
                  <a:srgbClr val="FF0000"/>
                </a:solidFill>
              </a:rPr>
              <a:t>内存</a:t>
            </a:r>
            <a:r>
              <a:rPr lang="zh-CN" altLang="en-US" sz="2400"/>
              <a:t>：</a:t>
            </a:r>
            <a:r>
              <a:rPr lang="en-US" altLang="zh-CN" sz="2400"/>
              <a:t>256GB</a:t>
            </a:r>
            <a:r>
              <a:rPr lang="zh-CN" altLang="en-US" sz="2400"/>
              <a:t>（→</a:t>
            </a:r>
            <a:r>
              <a:rPr lang="en-US" altLang="zh-CN" sz="2400"/>
              <a:t>512GB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zh-CN" altLang="en-US" sz="2400"/>
              <a:t> 电源：</a:t>
            </a:r>
            <a:r>
              <a:rPr lang="en-US" altLang="zh-CN" sz="2400"/>
              <a:t>4</a:t>
            </a:r>
            <a:r>
              <a:rPr lang="zh-CN" altLang="en-US" sz="2400"/>
              <a:t>颗</a:t>
            </a:r>
            <a:r>
              <a:rPr lang="en-US" altLang="zh-CN" sz="2400"/>
              <a:t>2200W 80plus </a:t>
            </a:r>
            <a:r>
              <a:rPr lang="zh-CN" altLang="en-US" sz="2400"/>
              <a:t>铂金牌</a:t>
            </a:r>
            <a:r>
              <a:rPr lang="en-US" altLang="zh-CN" sz="2400"/>
              <a:t>PSU</a:t>
            </a:r>
            <a:endParaRPr lang="en-US" altLang="zh-CN" sz="2400"/>
          </a:p>
          <a:p>
            <a:r>
              <a:rPr lang="en-US" altLang="zh-CN" sz="2400"/>
              <a:t> Nvme SSD</a:t>
            </a:r>
            <a:r>
              <a:rPr lang="zh-CN" altLang="en-US" sz="2400"/>
              <a:t>：</a:t>
            </a:r>
            <a:r>
              <a:rPr lang="en-US" altLang="zh-CN" sz="2400"/>
              <a:t>2*960GB</a:t>
            </a:r>
            <a:endParaRPr lang="en-US" altLang="zh-CN" sz="2400"/>
          </a:p>
          <a:p>
            <a:r>
              <a:rPr lang="zh-CN" altLang="en-US" sz="2400"/>
              <a:t> </a:t>
            </a:r>
            <a:r>
              <a:rPr lang="zh-CN" altLang="en-US" sz="2400">
                <a:solidFill>
                  <a:srgbClr val="FF0000"/>
                </a:solidFill>
              </a:rPr>
              <a:t>硬盘</a:t>
            </a:r>
            <a:r>
              <a:rPr lang="zh-CN" altLang="en-US" sz="2400"/>
              <a:t>：</a:t>
            </a:r>
            <a:r>
              <a:rPr lang="en-US" altLang="zh-CN" sz="2400"/>
              <a:t>3*16TB</a:t>
            </a:r>
            <a:r>
              <a:rPr lang="zh-CN" altLang="en-US" sz="2400"/>
              <a:t>（→</a:t>
            </a:r>
            <a:r>
              <a:rPr lang="en-US" altLang="zh-CN" sz="2400"/>
              <a:t>16TB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zh-CN" altLang="en-US" sz="2400"/>
              <a:t> 网卡：</a:t>
            </a:r>
            <a:r>
              <a:rPr lang="en-US" altLang="zh-CN" sz="2400"/>
              <a:t>1</a:t>
            </a:r>
            <a:r>
              <a:rPr lang="zh-CN" altLang="en-US" sz="2400"/>
              <a:t>块双口万兆网卡</a:t>
            </a:r>
            <a:endParaRPr lang="en-US" altLang="zh-CN" sz="2400"/>
          </a:p>
          <a:p>
            <a:r>
              <a:rPr lang="zh-CN" altLang="en-US" sz="2400"/>
              <a:t> 价格：￥</a:t>
            </a:r>
            <a:r>
              <a:rPr lang="en-US" altLang="zh-CN" sz="2400"/>
              <a:t>179600</a:t>
            </a:r>
            <a:endParaRPr lang="zh-CN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服务器选择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5069440" cy="4963126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浪潮</a:t>
            </a:r>
            <a:r>
              <a:rPr lang="en-US" altLang="zh-CN"/>
              <a:t>NF5468M6-P</a:t>
            </a:r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6742357" y="1205049"/>
            <a:ext cx="5069440" cy="496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charset="0"/>
              <a:buChar char="Ø"/>
              <a:defRPr sz="28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charset="0"/>
              <a:buChar char="n"/>
              <a:defRPr sz="24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DELL R960</a:t>
            </a:r>
            <a:endParaRPr lang="zh-CN" altLang="en-US"/>
          </a:p>
        </p:txBody>
      </p:sp>
      <p:pic>
        <p:nvPicPr>
          <p:cNvPr id="1026" name="Picture 2" descr="image-2024101620452989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57" y="1664414"/>
            <a:ext cx="3987110" cy="50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459038" y="2065106"/>
            <a:ext cx="26815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0" y="1708007"/>
            <a:ext cx="5663698" cy="46054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服务器选择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5141360" cy="4963126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超微</a:t>
            </a:r>
            <a:r>
              <a:rPr lang="en-US" altLang="zh-CN"/>
              <a:t>SYS-421GE</a:t>
            </a:r>
            <a:endParaRPr lang="zh-CN" altLang="en-US"/>
          </a:p>
        </p:txBody>
      </p:sp>
      <p:pic>
        <p:nvPicPr>
          <p:cNvPr id="2050" name="Picture 2" descr="image-202410171656405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48" y="1654935"/>
            <a:ext cx="3765604" cy="481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6394808" y="1213837"/>
            <a:ext cx="5141360" cy="496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charset="0"/>
              <a:buChar char="Ø"/>
              <a:defRPr sz="28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charset="0"/>
              <a:buChar char="n"/>
              <a:defRPr sz="2400" b="0" kern="1200" baseline="0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华硕</a:t>
            </a:r>
            <a:r>
              <a:rPr lang="en-US" altLang="zh-CN"/>
              <a:t>ESC8000A-E12</a:t>
            </a:r>
            <a:endParaRPr lang="zh-CN" altLang="en-US"/>
          </a:p>
        </p:txBody>
      </p:sp>
      <p:pic>
        <p:nvPicPr>
          <p:cNvPr id="2052" name="Picture 4" descr="image-202410171724519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73" y="1654935"/>
            <a:ext cx="4094841" cy="432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FasterTransfomer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Request-level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A new batch runs only after all requests in the current batch completes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228600" lvl="0" indent="-2286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Example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Requests C and D enter during the decode phase of requests A and B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228600" lvl="0" indent="-2286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Pros and cons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C,D don’t affect the decode of A,B, but prefill for C,D stalled 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Faster Transformer. https://github.com/NVIDIA/FasterTransformer.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940" y="4411980"/>
            <a:ext cx="8579485" cy="113665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889125" y="5866765"/>
            <a:ext cx="835406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16245" y="5704840"/>
            <a:ext cx="10420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Gill Sans MT" panose="020B0502020104020203" pitchFamily="34" charset="0"/>
              </a:rPr>
              <a:t>Timeline</a:t>
            </a:r>
            <a:endParaRPr lang="en-US" altLang="zh-CN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GPU</a:t>
            </a:r>
            <a:r>
              <a:rPr lang="zh-CN" altLang="en-US"/>
              <a:t>互连架构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NVLink</a:t>
            </a:r>
            <a:endParaRPr lang="en-US" altLang="zh-CN"/>
          </a:p>
          <a:p>
            <a:pPr lvl="1"/>
            <a:r>
              <a:rPr lang="en-US" altLang="zh-CN"/>
              <a:t>Bandwidth up to 112.5 GB/s (PCIe: 64GB/s)</a:t>
            </a:r>
            <a:endParaRPr lang="en-US" altLang="zh-CN"/>
          </a:p>
          <a:p>
            <a:pPr lvl="1"/>
            <a:r>
              <a:rPr lang="en-US" altLang="zh-CN"/>
              <a:t>Only one-to-one connection with a NVLink bridge</a:t>
            </a:r>
            <a:endParaRPr lang="en-US" altLang="zh-CN"/>
          </a:p>
          <a:p>
            <a:pPr lvl="1"/>
            <a:r>
              <a:rPr lang="en-US" altLang="zh-CN"/>
              <a:t>Needs amounts of bridges to build a super cube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5733" y="5150805"/>
            <a:ext cx="5061527" cy="83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64279" y="500770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PCIe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147748" y="4869329"/>
            <a:ext cx="51723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107709" y="4267319"/>
            <a:ext cx="597311" cy="36625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260969" y="4869329"/>
            <a:ext cx="51723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220930" y="4267319"/>
            <a:ext cx="597311" cy="36625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3407117" y="4872573"/>
            <a:ext cx="51723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3309243" y="4193433"/>
            <a:ext cx="712982" cy="44334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#1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4489309" y="4862399"/>
            <a:ext cx="51723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4391436" y="4190223"/>
            <a:ext cx="712982" cy="44334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#2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51708" y="3542708"/>
            <a:ext cx="1852710" cy="286204"/>
          </a:xfrm>
          <a:prstGeom prst="rect">
            <a:avLst/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NVLink bridge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stCxn id="13" idx="0"/>
          </p:cNvCxnSpPr>
          <p:nvPr/>
        </p:nvCxnSpPr>
        <p:spPr>
          <a:xfrm flipV="1">
            <a:off x="3665734" y="3828912"/>
            <a:ext cx="0" cy="36452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0"/>
          </p:cNvCxnSpPr>
          <p:nvPr/>
        </p:nvCxnSpPr>
        <p:spPr>
          <a:xfrm flipV="1">
            <a:off x="4747927" y="3828912"/>
            <a:ext cx="0" cy="36131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8925" y="2750178"/>
            <a:ext cx="4502001" cy="39606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</a:t>
            </a:r>
            <a:r>
              <a:rPr lang="zh-CN" altLang="en-US"/>
              <a:t>互连架构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NVSwitch</a:t>
            </a:r>
            <a:endParaRPr lang="en-US" altLang="zh-CN"/>
          </a:p>
          <a:p>
            <a:pPr lvl="1"/>
            <a:r>
              <a:rPr lang="en-US" altLang="zh-CN"/>
              <a:t>Provide all-to-all GPU communication (system upper bound: 900 GB/s)</a:t>
            </a:r>
            <a:endParaRPr lang="en-US" altLang="zh-CN"/>
          </a:p>
          <a:p>
            <a:pPr lvl="1"/>
            <a:r>
              <a:rPr lang="en-US" altLang="zh-CN"/>
              <a:t>Specific hardware: DGX/HGX platform + V/P/A/H 100 GPU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602931" y="2956316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NVSwitch chip</a:t>
            </a:r>
            <a:endParaRPr lang="zh-CN" alt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82964" y="5944156"/>
            <a:ext cx="283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HGX mainboard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5" y="3294870"/>
            <a:ext cx="4623371" cy="21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66" y="3010901"/>
            <a:ext cx="4204265" cy="279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>
            <a:off x="9770724" y="3147426"/>
            <a:ext cx="832207" cy="962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5095" y="742950"/>
            <a:ext cx="11941810" cy="283527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zh-CN" altLang="en-US" sz="3600">
                <a:cs typeface="Gill Sans MT" panose="020B0502020104020203" pitchFamily="34" charset="0"/>
                <a:sym typeface="+mn-ea"/>
              </a:rPr>
              <a:t>面向服务器无感计算的多实例大模型推理吞吐量优化</a:t>
            </a:r>
            <a:br>
              <a:rPr lang="zh-CN" altLang="en-US" sz="3600">
                <a:cs typeface="Gill Sans MT" panose="020B0502020104020203" pitchFamily="34" charset="0"/>
                <a:sym typeface="+mn-ea"/>
              </a:rPr>
            </a:br>
            <a:br>
              <a:rPr lang="zh-CN" altLang="en-US" sz="4800">
                <a:cs typeface="Gill Sans MT" panose="020B0502020104020203" pitchFamily="34" charset="0"/>
              </a:rPr>
            </a:br>
            <a:r>
              <a:rPr lang="zh-CN" altLang="en-US" sz="4000">
                <a:cs typeface="Gill Sans MT" panose="020B0502020104020203" pitchFamily="34" charset="0"/>
              </a:rPr>
              <a:t>Optimizing Throughput-</a:t>
            </a:r>
            <a:r>
              <a:rPr lang="en-US" altLang="zh-CN" sz="4000">
                <a:cs typeface="Gill Sans MT" panose="020B0502020104020203" pitchFamily="34" charset="0"/>
              </a:rPr>
              <a:t>o</a:t>
            </a:r>
            <a:r>
              <a:rPr lang="zh-CN" altLang="en-US" sz="4000">
                <a:cs typeface="Gill Sans MT" panose="020B0502020104020203" pitchFamily="34" charset="0"/>
              </a:rPr>
              <a:t>riented Serverless Inference </a:t>
            </a:r>
            <a:br>
              <a:rPr lang="zh-CN" altLang="en-US" sz="4000">
                <a:cs typeface="Gill Sans MT" panose="020B0502020104020203" pitchFamily="34" charset="0"/>
              </a:rPr>
            </a:br>
            <a:r>
              <a:rPr lang="zh-CN" altLang="en-US" sz="4000">
                <a:cs typeface="Gill Sans MT" panose="020B0502020104020203" pitchFamily="34" charset="0"/>
              </a:rPr>
              <a:t>for Multiple LLM</a:t>
            </a:r>
            <a:r>
              <a:rPr lang="en-US" altLang="zh-CN" sz="4000">
                <a:cs typeface="Gill Sans MT" panose="020B0502020104020203" pitchFamily="34" charset="0"/>
              </a:rPr>
              <a:t>s</a:t>
            </a:r>
            <a:r>
              <a:rPr lang="zh-CN" altLang="en-US" sz="4000">
                <a:cs typeface="Gill Sans MT" panose="020B0502020104020203" pitchFamily="34" charset="0"/>
              </a:rPr>
              <a:t> Serving</a:t>
            </a:r>
            <a:endParaRPr lang="zh-CN" altLang="en-US" sz="4800">
              <a:cs typeface="Gill Sans MT" panose="020B05020201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4350" y="4253865"/>
            <a:ext cx="6022340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Chuanyi Liu</a:t>
            </a:r>
            <a:endParaRPr lang="zh-CN" altLang="en-US" sz="3200">
              <a:latin typeface="Gill Sans MT" panose="020B0502020104020203" pitchFamily="34" charset="0"/>
              <a:ea typeface="微软雅黑" panose="020B0503020204020204" charset="-122"/>
              <a:cs typeface="Gill Sans MT" panose="020B0502020104020203" pitchFamily="34" charset="0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fld id="{BB962C8B-B14F-4D97-AF65-F5344CB8AC3E}" type="datetime1">
              <a:rPr lang="zh-CN" altLang="en-US" sz="2800">
                <a:latin typeface="Gill Sans MT" panose="020B0502020104020203" pitchFamily="34" charset="0"/>
                <a:cs typeface="Gill Sans MT" panose="020B0502020104020203" pitchFamily="34" charset="0"/>
              </a:rPr>
            </a:fld>
            <a:endParaRPr lang="zh-CN" altLang="en-US" sz="28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120"/>
            <a:ext cx="10515600" cy="1362075"/>
          </a:xfrm>
        </p:spPr>
        <p:txBody>
          <a:bodyPr/>
          <a:lstStyle/>
          <a:p>
            <a:r>
              <a:rPr lang="en-US" altLang="zh-CN"/>
              <a:t> LLMs are developing rapidly and becoming increasingly important</a:t>
            </a:r>
            <a:endParaRPr lang="en-US" altLang="zh-CN"/>
          </a:p>
          <a:p>
            <a:pPr lvl="1"/>
            <a:r>
              <a:rPr lang="en-US" altLang="zh-CN"/>
              <a:t>Improving LLM throughput is crucial</a:t>
            </a:r>
            <a:r>
              <a:rPr lang="en-US" altLang="zh-CN" baseline="30000"/>
              <a:t>[1]</a:t>
            </a:r>
            <a:endParaRPr lang="en-US" altLang="zh-CN" baseline="30000"/>
          </a:p>
        </p:txBody>
      </p:sp>
      <p:sp>
        <p:nvSpPr>
          <p:cNvPr id="6" name="文本框 5"/>
          <p:cNvSpPr txBox="1"/>
          <p:nvPr/>
        </p:nvSpPr>
        <p:spPr>
          <a:xfrm>
            <a:off x="0" y="6520815"/>
            <a:ext cx="85147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[1] Reducing the Carbon Impact of Generative AI Inference (today and in 2035) 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2196465"/>
            <a:ext cx="4564380" cy="3643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2421890"/>
            <a:ext cx="5564505" cy="34182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149350" y="5900420"/>
            <a:ext cx="484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Evolutionary trees for large </a:t>
            </a:r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language models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466205" y="5900420"/>
            <a:ext cx="531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Future LLM </a:t>
            </a:r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serving load based on Google visits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120"/>
            <a:ext cx="11193145" cy="4704715"/>
          </a:xfrm>
        </p:spPr>
        <p:txBody>
          <a:bodyPr>
            <a:normAutofit lnSpcReduction="20000"/>
          </a:bodyPr>
          <a:lstStyle/>
          <a:p>
            <a:r>
              <a:rPr lang="en-US" altLang="zh-CN"/>
              <a:t> Multiple LLMs Serving</a:t>
            </a:r>
            <a:r>
              <a:rPr lang="en-US" altLang="zh-CN" baseline="30000"/>
              <a:t>[1]</a:t>
            </a:r>
            <a:endParaRPr lang="en-US" altLang="zh-CN"/>
          </a:p>
          <a:p>
            <a:pPr lvl="1">
              <a:lnSpc>
                <a:spcPct val="100000"/>
              </a:lnSpc>
            </a:pPr>
            <a:r>
              <a:rPr lang="en-US" altLang="zh-CN"/>
              <a:t>Different LLMs have varying levels of popularity, </a:t>
            </a:r>
            <a:r>
              <a:rPr lang="en-US" altLang="zh-CN">
                <a:solidFill>
                  <a:schemeClr val="tx1"/>
                </a:solidFill>
              </a:rPr>
              <a:t>with burst workload concurrently 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CN"/>
              <a:t>Existing systems allocate separate groups of GPUs for each LLM</a:t>
            </a:r>
            <a:endParaRPr lang="en-US" altLang="zh-CN"/>
          </a:p>
          <a:p>
            <a:pPr lvl="3">
              <a:lnSpc>
                <a:spcPct val="110000"/>
              </a:lnSpc>
              <a:buSzPct val="60000"/>
              <a:buFont typeface="Wingdings" panose="05000000000000000000" charset="0"/>
              <a:buChar char="l"/>
            </a:pPr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 leading to waste of GPU resources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3">
              <a:lnSpc>
                <a:spcPct val="110000"/>
              </a:lnSpc>
              <a:buFont typeface="Wingdings" panose="05000000000000000000" charset="0"/>
              <a:buChar char="l"/>
            </a:pP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1">
              <a:lnSpc>
                <a:spcPct val="11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b="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 Colocating multiple LLMs to multiplex GPU resources can enhance </a:t>
            </a:r>
            <a:r>
              <a:rPr lang="en-US" altLang="zh-CN" b="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utilization</a:t>
            </a:r>
            <a:endParaRPr lang="en-US" altLang="zh-CN" b="0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8965" y="3592195"/>
            <a:ext cx="6572250" cy="2667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6520815"/>
            <a:ext cx="85147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[1] </a:t>
            </a:r>
            <a:r>
              <a:rPr sz="1600">
                <a:solidFill>
                  <a:schemeClr val="bg1">
                    <a:lumMod val="50000"/>
                  </a:schemeClr>
                </a:solidFill>
                <a:sym typeface="+mn-ea"/>
              </a:rPr>
              <a:t>MuxServe: Flexible Spatial-Temporal Multiplexing for Multiple LLM Serving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. ICML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’24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120"/>
            <a:ext cx="7896225" cy="4414520"/>
          </a:xfrm>
        </p:spPr>
        <p:txBody>
          <a:bodyPr>
            <a:normAutofit/>
          </a:bodyPr>
          <a:lstStyle/>
          <a:p>
            <a:r>
              <a:rPr lang="en-US" altLang="zh-CN"/>
              <a:t> Multiple LLMs Serving</a:t>
            </a:r>
            <a:r>
              <a:rPr lang="en-US" altLang="zh-CN" baseline="30000"/>
              <a:t>[1]</a:t>
            </a:r>
            <a:endParaRPr lang="en-US" altLang="zh-CN"/>
          </a:p>
          <a:p>
            <a:pPr lvl="1"/>
            <a:r>
              <a:rPr lang="en-US" altLang="zh-CN"/>
              <a:t>Serverless computing is suitable for this scenario</a:t>
            </a:r>
            <a:endParaRPr lang="en-US" altLang="zh-CN"/>
          </a:p>
          <a:p>
            <a:pPr lvl="2"/>
            <a:r>
              <a:rPr lang="en-US" altLang="zh-CN" sz="2000" b="0">
                <a:latin typeface="Gill Sans MT" panose="020B0502020104020203" pitchFamily="34" charset="0"/>
                <a:cs typeface="Gill Sans MT" panose="020B0502020104020203" pitchFamily="34" charset="0"/>
              </a:rPr>
              <a:t>Easy to use</a:t>
            </a:r>
            <a:endParaRPr lang="en-US" altLang="zh-CN" sz="2000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r>
              <a:rPr lang="en-US" altLang="zh-CN" sz="2000" b="0">
                <a:latin typeface="Gill Sans MT" panose="020B0502020104020203" pitchFamily="34" charset="0"/>
                <a:cs typeface="Gill Sans MT" panose="020B0502020104020203" pitchFamily="34" charset="0"/>
              </a:rPr>
              <a:t>Automatic scaling</a:t>
            </a:r>
            <a:endParaRPr lang="en-US" altLang="zh-CN" sz="2000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r>
              <a:rPr lang="en-US" altLang="zh-CN" sz="2000" b="0">
                <a:latin typeface="Gill Sans MT" panose="020B0502020104020203" pitchFamily="34" charset="0"/>
                <a:cs typeface="Gill Sans MT" panose="020B0502020104020203" pitchFamily="34" charset="0"/>
              </a:rPr>
              <a:t>Fine-grained billing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0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Serverless inference </a:t>
            </a:r>
            <a:r>
              <a:rPr lang="en-US" altLang="zh-CN">
                <a:sym typeface="+mn-ea"/>
              </a:rPr>
              <a:t>paradigm</a:t>
            </a:r>
            <a:r>
              <a:rPr lang="en-US" altLang="zh-CN" baseline="30000">
                <a:sym typeface="+mn-ea"/>
              </a:rPr>
              <a:t>[2]</a:t>
            </a:r>
            <a:endParaRPr lang="en-US" altLang="zh-CN" baseline="30000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Controller: request scheduling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Worker node: Executing  inference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3"/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283325"/>
            <a:ext cx="8514715" cy="574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[1] </a:t>
            </a:r>
            <a:r>
              <a:rPr sz="1600">
                <a:solidFill>
                  <a:schemeClr val="bg1">
                    <a:lumMod val="50000"/>
                  </a:schemeClr>
                </a:solidFill>
                <a:sym typeface="+mn-ea"/>
              </a:rPr>
              <a:t>MuxServe: Flexible Spatial-Temporal Multiplexing for Multiple LLM Serving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. ICML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’24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[2] ServerlessLLM: Low-Latency Serverless Inference for Large Language Models. OSDI’24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021965"/>
            <a:ext cx="5865495" cy="24498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120"/>
            <a:ext cx="8467090" cy="5252085"/>
          </a:xfrm>
        </p:spPr>
        <p:txBody>
          <a:bodyPr>
            <a:normAutofit/>
          </a:bodyPr>
          <a:lstStyle/>
          <a:p>
            <a:r>
              <a:rPr lang="en-US" altLang="zh-CN"/>
              <a:t> Current challenges of serverless inference</a:t>
            </a:r>
            <a:endParaRPr lang="en-US" altLang="zh-CN"/>
          </a:p>
          <a:p>
            <a:pPr lvl="1"/>
            <a:r>
              <a:rPr lang="en-US" altLang="zh-CN">
                <a:cs typeface="Gill Sans MT" panose="020B0502020104020203" pitchFamily="34" charset="0"/>
                <a:sym typeface="+mn-ea"/>
              </a:rPr>
              <a:t>Downloading and loading LLMs causes high latency</a:t>
            </a:r>
            <a:endParaRPr lang="en-US" altLang="zh-CN"/>
          </a:p>
          <a:p>
            <a:pPr lvl="1"/>
            <a:r>
              <a:rPr lang="en-US" altLang="zh-CN"/>
              <a:t>LLM serving needs to meet SLO requirements</a:t>
            </a:r>
            <a:endParaRPr lang="en-US" altLang="zh-CN"/>
          </a:p>
          <a:p>
            <a:r>
              <a:rPr lang="en-US" altLang="zh-CN"/>
              <a:t>ServerlessLLM</a:t>
            </a:r>
            <a:r>
              <a:rPr lang="en-US" altLang="zh-CN" baseline="30000"/>
              <a:t>[1]</a:t>
            </a:r>
            <a:endParaRPr lang="en-US" altLang="zh-CN" baseline="30000"/>
          </a:p>
          <a:p>
            <a:pPr lvl="1"/>
            <a:r>
              <a:rPr lang="en-US" altLang="zh-CN"/>
              <a:t>mitigate inference delays</a:t>
            </a:r>
            <a:endParaRPr lang="en-US" altLang="zh-CN"/>
          </a:p>
          <a:p>
            <a:pPr lvl="2"/>
            <a:r>
              <a:rPr lang="en-US" altLang="zh-CN" sz="2000"/>
              <a:t>Utilize multi-tier storage to accelerate model loading</a:t>
            </a:r>
            <a:endParaRPr lang="en-US" altLang="zh-CN" sz="2000"/>
          </a:p>
          <a:p>
            <a:pPr lvl="2"/>
            <a:r>
              <a:rPr lang="en-US" altLang="zh-CN" sz="2000"/>
              <a:t>Live migration for LLM inference </a:t>
            </a:r>
            <a:endParaRPr lang="en-US" altLang="zh-CN" sz="2000"/>
          </a:p>
          <a:p>
            <a:pPr lvl="1"/>
            <a:endParaRPr lang="en-US" altLang="zh-CN" sz="2000" b="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530975"/>
            <a:ext cx="8514715" cy="327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[1] ServerlessLLM: Low-Latency Serverless Inference for Large Language Models. OSDI’24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9845" y="2061210"/>
            <a:ext cx="4246880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Design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120"/>
            <a:ext cx="10695305" cy="3672840"/>
          </a:xfrm>
        </p:spPr>
        <p:txBody>
          <a:bodyPr>
            <a:normAutofit/>
          </a:bodyPr>
          <a:lstStyle/>
          <a:p>
            <a:r>
              <a:rPr lang="en-US" altLang="zh-CN"/>
              <a:t> How to further improve LLM inference throughput?</a:t>
            </a:r>
            <a:endParaRPr lang="en-US" altLang="zh-CN"/>
          </a:p>
          <a:p>
            <a:pPr lvl="1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GPU sharing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Timeslicing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Multi-Instance GPU (MIG)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Multi-Process Service (MPS)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1"/>
            <a:r>
              <a:rPr lang="en-US" altLang="zh-CN" b="0">
                <a:latin typeface="Gill Sans MT" panose="020B0502020104020203" pitchFamily="34" charset="0"/>
                <a:cs typeface="Gill Sans MT" panose="020B0502020104020203" pitchFamily="34" charset="0"/>
              </a:rPr>
              <a:t>Device plugin</a:t>
            </a:r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2"/>
            <a:endParaRPr lang="en-US" altLang="zh-CN" b="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71165" y="3683635"/>
            <a:ext cx="624903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vLLM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Iteration-level and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single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R</a:t>
            </a:r>
            <a:r>
              <a:rPr lang="en-US" altLang="zh-CN">
                <a:sym typeface="+mn-ea"/>
              </a:rPr>
              <a:t>equests can dynamically enter or exit a batch at the granularity of individual iterations</a:t>
            </a:r>
            <a:endParaRPr lang="en-US" altLang="zh-CN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ym typeface="+mn-ea"/>
              </a:rPr>
              <a:t>Only support batches that contain either all prefill or all decode requests</a:t>
            </a:r>
            <a:endParaRPr lang="en-US" altLang="zh-CN">
              <a:sym typeface="+mn-ea"/>
            </a:endParaRPr>
          </a:p>
          <a:p>
            <a:pPr marL="228600" lvl="0" indent="-2286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Pros and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Prefill for C and D can be executed immediately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But decodes for A,B stalled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vLLM: Efficient memory management for large language model serving with pagedattention. SOSP ’23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889125" y="6181090"/>
            <a:ext cx="835406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16245" y="6019165"/>
            <a:ext cx="10420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Gill Sans MT" panose="020B0502020104020203" pitchFamily="34" charset="0"/>
              </a:rPr>
              <a:t>Timeline</a:t>
            </a:r>
            <a:endParaRPr lang="en-US" altLang="zh-CN">
              <a:latin typeface="Gill Sans MT" panose="020B05020201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095" y="4456430"/>
            <a:ext cx="7623810" cy="156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Orca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Iteration-level and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hybrid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R</a:t>
            </a:r>
            <a:r>
              <a:rPr lang="en-US" altLang="zh-CN">
                <a:sym typeface="+mn-ea"/>
              </a:rPr>
              <a:t>equests can dynamically enter or exit a batch at the granularity of individual iterations</a:t>
            </a:r>
            <a:endParaRPr lang="en-US" altLang="zh-CN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ym typeface="+mn-ea"/>
              </a:rPr>
              <a:t>Support hybrid batches composed of both prefill and decode requests</a:t>
            </a:r>
            <a:endParaRPr lang="en-US" altLang="zh-CN">
              <a:sym typeface="+mn-ea"/>
            </a:endParaRPr>
          </a:p>
          <a:p>
            <a:pPr marL="228600" lvl="0" indent="-2286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Pros and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Prefill for C and D can be executed immediately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But decodes for A,B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still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stalled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889125" y="5981065"/>
            <a:ext cx="835406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16245" y="5781040"/>
            <a:ext cx="10420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Gill Sans MT" panose="020B0502020104020203" pitchFamily="34" charset="0"/>
              </a:rPr>
              <a:t>Timeline</a:t>
            </a:r>
            <a:endParaRPr lang="en-US" altLang="zh-CN">
              <a:latin typeface="Gill Sans MT" panose="020B05020201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630" y="4505960"/>
            <a:ext cx="8088630" cy="1313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Orca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H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ybrid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oth requests are in the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prefill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and each has different number of input tokens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i="1">
                <a:solidFill>
                  <a:srgbClr val="C00000"/>
                </a:solidFill>
                <a:sym typeface="+mn-ea"/>
              </a:rPr>
              <a:t>(x3 and x4)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oth are in the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decode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and each is processing a token at different index from each other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i="1">
                <a:solidFill>
                  <a:srgbClr val="C00000"/>
                </a:solidFill>
                <a:sym typeface="+mn-ea"/>
              </a:rPr>
              <a:t>(x1 and x2)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ach request is in the different phase: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prefill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or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decode </a:t>
            </a:r>
            <a:r>
              <a:rPr lang="en-US" altLang="zh-CN" i="1">
                <a:solidFill>
                  <a:srgbClr val="C00000"/>
                </a:solidFill>
                <a:sym typeface="+mn-ea"/>
              </a:rPr>
              <a:t>(x1 and x3)</a:t>
            </a:r>
            <a:endParaRPr lang="en-US" altLang="zh-CN" i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rcRect l="50000"/>
          <a:stretch>
            <a:fillRect/>
          </a:stretch>
        </p:blipFill>
        <p:spPr>
          <a:xfrm>
            <a:off x="1405255" y="3966210"/>
            <a:ext cx="4690745" cy="1939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90" y="4376420"/>
            <a:ext cx="479171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Orca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H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ybrid(Selective)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A Transformer layer takes a 3D input tensor of shape [B, L, H]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Tensors can be </a:t>
            </a:r>
            <a:r>
              <a:rPr lang="en-US" altLang="zh-CN">
                <a:sym typeface="+mn-ea"/>
              </a:rPr>
              <a:t>flatten and fed into all non-Attention operations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2905" y="3163570"/>
            <a:ext cx="4303395" cy="2530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4115" y="3261995"/>
            <a:ext cx="4721225" cy="26384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255395" y="5900420"/>
            <a:ext cx="4558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High-level architecture of a decoder block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605270" y="5900420"/>
            <a:ext cx="4558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An illustration of selective </a:t>
            </a:r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batching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Orca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H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ybrid(Selective)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A Transformer layer takes a 3D input tensor of shape [B, L, H]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Tensors can be </a:t>
            </a:r>
            <a:r>
              <a:rPr lang="en-US" altLang="zh-CN">
                <a:sym typeface="+mn-ea"/>
              </a:rPr>
              <a:t>flatten and fed into all non-Attention operations</a:t>
            </a:r>
            <a:endParaRPr lang="en-US" altLang="zh-CN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>
                <a:sym typeface="+mn-ea"/>
              </a:rPr>
              <a:t>non-Attention operations</a:t>
            </a:r>
            <a:r>
              <a:rPr lang="en-US" altLang="zh-CN">
                <a:sym typeface="+mn-ea"/>
              </a:rPr>
              <a:t> contribute more than 80% to the total time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Orca: A distributed serving system for Transformer-Based generative models. OSDI’22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2905" y="3163570"/>
            <a:ext cx="4303395" cy="25304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128395" y="5900420"/>
            <a:ext cx="4558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Breakdown of prefill and decode phase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605270" y="5900420"/>
            <a:ext cx="4558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An illustration of selective </a:t>
            </a:r>
            <a:r>
              <a:rPr lang="en-US" altLang="zh-CN" sz="200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batching</a:t>
            </a:r>
            <a:endParaRPr lang="en-US" altLang="zh-CN" sz="2000"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95" y="3320415"/>
            <a:ext cx="4812665" cy="2452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Sarathi-Serve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Chunked-prefills batching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A</a:t>
            </a:r>
            <a:r>
              <a:rPr>
                <a:sym typeface="+mn-ea"/>
              </a:rPr>
              <a:t> prefill request with modest sequence length can effectively saturate GPU compute</a:t>
            </a:r>
            <a:endParaRPr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I</a:t>
            </a:r>
            <a:r>
              <a:rPr>
                <a:sym typeface="+mn-ea"/>
              </a:rPr>
              <a:t>nput prompts contain several thousand tokens on average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05575"/>
            <a:ext cx="1219200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[4] Sarathi-Serve: Taming Throughput-Latency Tradeoff in LLM Inference with Sarathi-Serve. OSDI’24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835" y="3042920"/>
            <a:ext cx="5743575" cy="3462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95" y="3247390"/>
            <a:ext cx="3913505" cy="1898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95" y="5444490"/>
            <a:ext cx="4455160" cy="850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10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11.xml><?xml version="1.0" encoding="utf-8"?>
<p:tagLst xmlns:p="http://schemas.openxmlformats.org/presentationml/2006/main">
  <p:tag name="KSO_WPP_MARK_KEY" val="e496b352-041d-417f-af8c-8ac59f3f9557"/>
  <p:tag name="COMMONDATA" val="eyJoZGlkIjoiYWM2OWQ3NmNmNDllMGI3YTA3YjE2ZTg3ODI3MjBjMzIifQ=="/>
</p:tagLst>
</file>

<file path=ppt/tags/tag2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3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4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5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6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7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ags/tag8.xml><?xml version="1.0" encoding="utf-8"?>
<p:tagLst xmlns:p="http://schemas.openxmlformats.org/presentationml/2006/main">
  <p:tag name="KSO_WM_DIAGRAM_VIRTUALLY_FRAME" val="{&quot;height&quot;:273.7,&quot;left&quot;:180.8,&quot;top&quot;:162.2,&quot;width&quot;:624.6}"/>
</p:tagLst>
</file>

<file path=ppt/tags/tag9.xml><?xml version="1.0" encoding="utf-8"?>
<p:tagLst xmlns:p="http://schemas.openxmlformats.org/presentationml/2006/main">
  <p:tag name="KSO_WM_DIAGRAM_VIRTUALLY_FRAME" val="{&quot;height&quot;:246.9,&quot;left&quot;:92.45,&quot;top&quot;:249.1,&quot;width&quot;:786.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ADSL实验室模板(李诚老师提供)</Template>
  <TotalTime>0</TotalTime>
  <Words>9811</Words>
  <Application>WPS 演示</Application>
  <PresentationFormat>宽屏</PresentationFormat>
  <Paragraphs>566</Paragraphs>
  <Slides>37</Slides>
  <Notes>19</Notes>
  <HiddenSlides>8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宋体</vt:lpstr>
      <vt:lpstr>Wingdings</vt:lpstr>
      <vt:lpstr>Gill Sans MT</vt:lpstr>
      <vt:lpstr>Wingdings</vt:lpstr>
      <vt:lpstr>楷体</vt:lpstr>
      <vt:lpstr>微软雅黑</vt:lpstr>
      <vt:lpstr>Times New Roman</vt:lpstr>
      <vt:lpstr>Arial Unicode MS</vt:lpstr>
      <vt:lpstr>Calibri</vt:lpstr>
      <vt:lpstr>Cambria Math</vt:lpstr>
      <vt:lpstr>NimbusRomNo9L-Regu</vt:lpstr>
      <vt:lpstr>Segoe Print</vt:lpstr>
      <vt:lpstr>等线</vt:lpstr>
      <vt:lpstr>Segoe UI Semibold</vt:lpstr>
      <vt:lpstr>Microsoft JhengHei Light</vt:lpstr>
      <vt:lpstr>华康俪金黑W8(P)</vt:lpstr>
      <vt:lpstr>黑体</vt:lpstr>
      <vt:lpstr>Office 主题</vt:lpstr>
      <vt:lpstr>GPU Sharing in Serverless Computing </vt:lpstr>
      <vt:lpstr>Outline</vt:lpstr>
      <vt:lpstr>Batching</vt:lpstr>
      <vt:lpstr>Orca</vt:lpstr>
      <vt:lpstr>FasterTransfomer</vt:lpstr>
      <vt:lpstr>Orca</vt:lpstr>
      <vt:lpstr>Orca</vt:lpstr>
      <vt:lpstr>Orca</vt:lpstr>
      <vt:lpstr>Orca</vt:lpstr>
      <vt:lpstr>Motivation</vt:lpstr>
      <vt:lpstr>New understanding</vt:lpstr>
      <vt:lpstr>New understanding</vt:lpstr>
      <vt:lpstr>New understanding</vt:lpstr>
      <vt:lpstr>M-LoRA</vt:lpstr>
      <vt:lpstr>Introduction</vt:lpstr>
      <vt:lpstr>Introduction</vt:lpstr>
      <vt:lpstr>Background</vt:lpstr>
      <vt:lpstr>Goal</vt:lpstr>
      <vt:lpstr>Design</vt:lpstr>
      <vt:lpstr>Design</vt:lpstr>
      <vt:lpstr>Design</vt:lpstr>
      <vt:lpstr>Design</vt:lpstr>
      <vt:lpstr>Design</vt:lpstr>
      <vt:lpstr>Merits</vt:lpstr>
      <vt:lpstr>Weaknesses</vt:lpstr>
      <vt:lpstr>GPU服务器采购</vt:lpstr>
      <vt:lpstr>服务器配置</vt:lpstr>
      <vt:lpstr>服务器选择</vt:lpstr>
      <vt:lpstr>服务器选择</vt:lpstr>
      <vt:lpstr>GPU互连架构</vt:lpstr>
      <vt:lpstr>GPU互连架构</vt:lpstr>
      <vt:lpstr>面向服务器无感计算的多实例大模型推理吞吐量优化  Optimizing Throughput-oriented Serverless Inference  for Multiple LLMs Serving</vt:lpstr>
      <vt:lpstr>Motivation</vt:lpstr>
      <vt:lpstr>Motivation</vt:lpstr>
      <vt:lpstr>Motivation</vt:lpstr>
      <vt:lpstr>Motivation</vt:lpstr>
      <vt:lpstr>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ll</dc:creator>
  <cp:lastModifiedBy>Tao Li</cp:lastModifiedBy>
  <cp:revision>1476</cp:revision>
  <dcterms:created xsi:type="dcterms:W3CDTF">2019-12-04T06:28:00Z</dcterms:created>
  <dcterms:modified xsi:type="dcterms:W3CDTF">2024-10-21T16:01:44Z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EA5FD5946C504E56A1C28513DDEA8B61_13</vt:lpwstr>
  </property>
  <property fmtid="{D5CDD505-2E9C-101B-9397-08002B2CF9AE}" pid="3" name="KSOProductBuildVer">
    <vt:lpwstr>2052-12.1.0.18608</vt:lpwstr>
  </property>
</Properties>
</file>